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oleObject10.bin" ContentType="application/vnd.openxmlformats-officedocument.oleObject"/>
  <Override PartName="/ppt/diagrams/colors2.xml" ContentType="application/vnd.openxmlformats-officedocument.drawingml.diagramColors+xml"/>
  <Override PartName="/ppt/tags/tag1.xml" ContentType="application/vnd.openxmlformats-officedocument.presentationml.tags+xml"/>
  <Default Extension="bin" ContentType="application/vnd.openxmlformats-officedocument.presentationml.printerSettings"/>
  <Override PartName="/ppt/embeddings/oleObject5.bin" ContentType="application/vnd.openxmlformats-officedocument.oleObject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3.xml" ContentType="application/vnd.openxmlformats-officedocument.presentationml.notesSlide+xml"/>
  <Default Extension="wmf" ContentType="image/x-wmf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embeddings/oleObject9.bin" ContentType="application/vnd.openxmlformats-officedocument.oleObject"/>
  <Override PartName="/ppt/slideLayouts/slideLayout24.xml" ContentType="application/vnd.openxmlformats-officedocument.presentationml.slideLayout+xml"/>
  <Override PartName="/ppt/theme/theme1.xml" ContentType="application/vnd.openxmlformats-officedocument.theme+xml"/>
  <Override PartName="/ppt/diagrams/drawing3.xml" ContentType="application/vnd.ms-office.drawingml.diagramDrawing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quickStyle1.xml" ContentType="application/vnd.openxmlformats-officedocument.drawingml.diagramStyl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1.xml" ContentType="application/vnd.openxmlformats-officedocument.presentationml.slide+xml"/>
  <Override PartName="/ppt/slides/slide27.xml" ContentType="application/vnd.openxmlformats-officedocument.presentationml.slide+xml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ppt/slideLayouts/slideLayout14.xml" ContentType="application/vnd.openxmlformats-officedocument.presentationml.slideLayout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embeddings/oleObject11.bin" ContentType="application/vnd.openxmlformats-officedocument.oleObject"/>
  <Override PartName="/ppt/slides/slide15.xml" ContentType="application/vnd.openxmlformats-officedocument.presentationml.slide+xml"/>
  <Override PartName="/ppt/diagrams/colors3.xml" ContentType="application/vnd.openxmlformats-officedocument.drawingml.diagramColors+xml"/>
  <Override PartName="/ppt/tags/tag2.xml" ContentType="application/vnd.openxmlformats-officedocument.presentationml.tags+xml"/>
  <Override PartName="/ppt/slides/slide20.xml" ContentType="application/vnd.openxmlformats-officedocument.presentationml.slide+xml"/>
  <Override PartName="/ppt/embeddings/oleObject6.bin" ContentType="application/vnd.openxmlformats-officedocument.oleObject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embeddings/oleObject13.bin" ContentType="application/vnd.openxmlformats-officedocument.oleObject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diagrams/drawing4.xml" ContentType="application/vnd.ms-office.drawingml.diagramDrawing+xml"/>
  <Override PartName="/ppt/slideLayouts/slideLayout11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quickStyle2.xml" ContentType="application/vnd.openxmlformats-officedocument.drawingml.diagramStyl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9.xml" ContentType="application/vnd.openxmlformats-officedocument.presentationml.notesSlide+xml"/>
  <Override PartName="/ppt/embeddings/oleObject3.bin" ContentType="application/vnd.openxmlformats-officedocument.oleObject"/>
  <Override PartName="/ppt/slideLayouts/slideLayout15.xml" ContentType="application/vnd.openxmlformats-officedocument.presentationml.slideLayout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embeddings/oleObject12.bin" ContentType="application/vnd.openxmlformats-officedocument.oleObject"/>
  <Override PartName="/ppt/diagrams/colors4.xml" ContentType="application/vnd.openxmlformats-officedocument.drawingml.diagramColors+xml"/>
  <Override PartName="/ppt/tags/tag3.xml" ContentType="application/vnd.openxmlformats-officedocument.presentationml.tag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embeddings/oleObject7.bin" ContentType="application/vnd.openxmlformats-officedocument.oleObject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embeddings/oleObject14.bin" ContentType="application/vnd.openxmlformats-officedocument.oleObject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diagrams/drawing5.xml" ContentType="application/vnd.ms-office.drawingml.diagramDrawing+xml"/>
  <Override PartName="/ppt/slideLayouts/slideLayout12.xml" ContentType="application/vnd.openxmlformats-officedocument.presentationml.slideLayout+xml"/>
  <Override PartName="/ppt/diagrams/layout3.xml" ContentType="application/vnd.openxmlformats-officedocument.drawingml.diagramLayout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quickStyle3.xml" ContentType="application/vnd.openxmlformats-officedocument.drawingml.diagramStyl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embeddings/oleObject4.bin" ContentType="application/vnd.openxmlformats-officedocument.oleObject"/>
  <Override PartName="/ppt/viewProps.xml" ContentType="application/vnd.openxmlformats-officedocument.presentationml.viewProps+xml"/>
  <Override PartName="/ppt/slideLayouts/slideLayout16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Override PartName="/ppt/diagrams/colors5.xml" ContentType="application/vnd.openxmlformats-officedocument.drawingml.diagramColors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embeddings/oleObject8.bin" ContentType="application/vnd.openxmlformats-officedocument.oleObject"/>
  <Override PartName="/ppt/slideLayouts/slideLayout23.xml" ContentType="application/vnd.openxmlformats-officedocument.presentationml.slideLayout+xml"/>
  <Override PartName="/ppt/embeddings/oleObject15.bin" ContentType="application/vnd.openxmlformats-officedocument.oleObject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27.xml" ContentType="application/vnd.openxmlformats-officedocument.presentationml.slideLayout+xml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diagrams/data5.xml" ContentType="application/vnd.openxmlformats-officedocument.drawingml.diagramData+xml"/>
  <Default Extension="png" ContentType="image/png"/>
  <Override PartName="/ppt/diagrams/quickStyle4.xml" ContentType="application/vnd.openxmlformats-officedocument.drawingml.diagramStyl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52" r:id="rId1"/>
    <p:sldMasterId id="2147483689" r:id="rId2"/>
  </p:sldMasterIdLst>
  <p:notesMasterIdLst>
    <p:notesMasterId r:id="rId32"/>
  </p:notesMasterIdLst>
  <p:handoutMasterIdLst>
    <p:handoutMasterId r:id="rId33"/>
  </p:handoutMasterIdLst>
  <p:sldIdLst>
    <p:sldId id="802" r:id="rId3"/>
    <p:sldId id="803" r:id="rId4"/>
    <p:sldId id="772" r:id="rId5"/>
    <p:sldId id="777" r:id="rId6"/>
    <p:sldId id="778" r:id="rId7"/>
    <p:sldId id="793" r:id="rId8"/>
    <p:sldId id="779" r:id="rId9"/>
    <p:sldId id="780" r:id="rId10"/>
    <p:sldId id="781" r:id="rId11"/>
    <p:sldId id="782" r:id="rId12"/>
    <p:sldId id="783" r:id="rId13"/>
    <p:sldId id="784" r:id="rId14"/>
    <p:sldId id="785" r:id="rId15"/>
    <p:sldId id="786" r:id="rId16"/>
    <p:sldId id="787" r:id="rId17"/>
    <p:sldId id="788" r:id="rId18"/>
    <p:sldId id="791" r:id="rId19"/>
    <p:sldId id="794" r:id="rId20"/>
    <p:sldId id="790" r:id="rId21"/>
    <p:sldId id="792" r:id="rId22"/>
    <p:sldId id="795" r:id="rId23"/>
    <p:sldId id="797" r:id="rId24"/>
    <p:sldId id="796" r:id="rId25"/>
    <p:sldId id="798" r:id="rId26"/>
    <p:sldId id="799" r:id="rId27"/>
    <p:sldId id="776" r:id="rId28"/>
    <p:sldId id="800" r:id="rId29"/>
    <p:sldId id="801" r:id="rId30"/>
    <p:sldId id="804" r:id="rId31"/>
  </p:sldIdLst>
  <p:sldSz cx="9144000" cy="6858000" type="screen4x3"/>
  <p:notesSz cx="7099300" cy="10234613"/>
  <p:custDataLst>
    <p:tags r:id="rId3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0000"/>
    <a:srgbClr val="8FE9F3"/>
    <a:srgbClr val="1C1C1C"/>
    <a:srgbClr val="FD8B84"/>
    <a:srgbClr val="33CC33"/>
    <a:srgbClr val="C81704"/>
    <a:srgbClr val="FFD009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931" autoAdjust="0"/>
    <p:restoredTop sz="91005" autoAdjust="0"/>
  </p:normalViewPr>
  <p:slideViewPr>
    <p:cSldViewPr snapToGrid="0" snapToObjects="1" showGuides="1">
      <p:cViewPr varScale="1">
        <p:scale>
          <a:sx n="94" d="100"/>
          <a:sy n="94" d="100"/>
        </p:scale>
        <p:origin x="-912" y="-104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-2856" y="-11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tags" Target="tags/tag1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9AD365-D6E4-4561-9E05-F13E93F59A7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413E4B3-4BBE-4384-8003-6CCE230A3939}">
      <dgm:prSet phldrT="[Text]"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Arial Photography</a:t>
          </a:r>
          <a:endParaRPr lang="en-GB" sz="1600" dirty="0"/>
        </a:p>
      </dgm:t>
    </dgm:pt>
    <dgm:pt modelId="{482461AB-DDD6-4AC2-BFEA-A1FB1F9DB511}" type="parTrans" cxnId="{D7188D07-D1DD-4A22-A9AC-FC5B290A7F64}">
      <dgm:prSet/>
      <dgm:spPr/>
      <dgm:t>
        <a:bodyPr/>
        <a:lstStyle/>
        <a:p>
          <a:endParaRPr lang="en-GB"/>
        </a:p>
      </dgm:t>
    </dgm:pt>
    <dgm:pt modelId="{F6E86CD7-51AC-482B-BE2D-84851587FACD}" type="sibTrans" cxnId="{D7188D07-D1DD-4A22-A9AC-FC5B290A7F64}">
      <dgm:prSet/>
      <dgm:spPr/>
      <dgm:t>
        <a:bodyPr/>
        <a:lstStyle/>
        <a:p>
          <a:endParaRPr lang="en-GB"/>
        </a:p>
      </dgm:t>
    </dgm:pt>
    <dgm:pt modelId="{12F9D73C-9EF6-4B47-8DCD-8C01630124DB}">
      <dgm:prSet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Bromide Prints &amp; DEM</a:t>
          </a:r>
          <a:endParaRPr lang="en-GB" sz="1600" dirty="0"/>
        </a:p>
      </dgm:t>
    </dgm:pt>
    <dgm:pt modelId="{1863490D-D4F6-48D9-8087-3FAACA634722}" type="parTrans" cxnId="{8C766F8E-D2F9-44B8-9581-D00EED0F7057}">
      <dgm:prSet/>
      <dgm:spPr/>
      <dgm:t>
        <a:bodyPr/>
        <a:lstStyle/>
        <a:p>
          <a:endParaRPr lang="en-GB"/>
        </a:p>
      </dgm:t>
    </dgm:pt>
    <dgm:pt modelId="{4DC7AB5B-FDF6-467E-B974-CE2321518464}" type="sibTrans" cxnId="{8C766F8E-D2F9-44B8-9581-D00EED0F7057}">
      <dgm:prSet/>
      <dgm:spPr/>
      <dgm:t>
        <a:bodyPr/>
        <a:lstStyle/>
        <a:p>
          <a:endParaRPr lang="en-GB"/>
        </a:p>
      </dgm:t>
    </dgm:pt>
    <dgm:pt modelId="{CC6E4446-B0E2-4932-9821-B1EB9A96E79B}">
      <dgm:prSet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Ortho Rectification</a:t>
          </a:r>
          <a:endParaRPr lang="en-GB" sz="1600" dirty="0"/>
        </a:p>
      </dgm:t>
    </dgm:pt>
    <dgm:pt modelId="{F9740C06-38C1-442E-881D-27306D784539}" type="parTrans" cxnId="{585256EA-46BD-447B-B824-041A31A5020B}">
      <dgm:prSet/>
      <dgm:spPr/>
      <dgm:t>
        <a:bodyPr/>
        <a:lstStyle/>
        <a:p>
          <a:endParaRPr lang="en-GB"/>
        </a:p>
      </dgm:t>
    </dgm:pt>
    <dgm:pt modelId="{85FAE9BA-2242-4985-8560-E8AE91D77842}" type="sibTrans" cxnId="{585256EA-46BD-447B-B824-041A31A5020B}">
      <dgm:prSet/>
      <dgm:spPr/>
      <dgm:t>
        <a:bodyPr/>
        <a:lstStyle/>
        <a:p>
          <a:endParaRPr lang="en-GB"/>
        </a:p>
      </dgm:t>
    </dgm:pt>
    <dgm:pt modelId="{B61B887B-C8DC-4BB9-B796-93B183973F39}">
      <dgm:prSet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Demarcation of Boundaries</a:t>
          </a:r>
          <a:endParaRPr lang="en-GB" sz="1600" dirty="0"/>
        </a:p>
      </dgm:t>
    </dgm:pt>
    <dgm:pt modelId="{2F845F4C-648F-4648-86A1-986C2581F784}" type="parTrans" cxnId="{4559C8F0-B3DC-44AA-8A8E-AF650FC165F9}">
      <dgm:prSet/>
      <dgm:spPr/>
      <dgm:t>
        <a:bodyPr/>
        <a:lstStyle/>
        <a:p>
          <a:endParaRPr lang="en-GB"/>
        </a:p>
      </dgm:t>
    </dgm:pt>
    <dgm:pt modelId="{9292029C-11C0-4C10-85A0-E0883C29A2F5}" type="sibTrans" cxnId="{4559C8F0-B3DC-44AA-8A8E-AF650FC165F9}">
      <dgm:prSet/>
      <dgm:spPr/>
      <dgm:t>
        <a:bodyPr/>
        <a:lstStyle/>
        <a:p>
          <a:endParaRPr lang="en-GB"/>
        </a:p>
      </dgm:t>
    </dgm:pt>
    <dgm:pt modelId="{87DBFB3B-F690-4573-BB57-1D1E993B4EB6}" type="pres">
      <dgm:prSet presAssocID="{CA9AD365-D6E4-4561-9E05-F13E93F59A74}" presName="linearFlow" presStyleCnt="0">
        <dgm:presLayoutVars>
          <dgm:resizeHandles val="exact"/>
        </dgm:presLayoutVars>
      </dgm:prSet>
      <dgm:spPr/>
    </dgm:pt>
    <dgm:pt modelId="{77C1F11C-EF67-4C18-A7F1-8D81FE5CC2EB}" type="pres">
      <dgm:prSet presAssocID="{F413E4B3-4BBE-4384-8003-6CCE230A393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A382BE-E5AB-4C79-B167-58D24635FA3B}" type="pres">
      <dgm:prSet presAssocID="{F6E86CD7-51AC-482B-BE2D-84851587FACD}" presName="sibTrans" presStyleLbl="sibTrans2D1" presStyleIdx="0" presStyleCnt="3"/>
      <dgm:spPr/>
      <dgm:t>
        <a:bodyPr/>
        <a:lstStyle/>
        <a:p>
          <a:endParaRPr lang="en-GB"/>
        </a:p>
      </dgm:t>
    </dgm:pt>
    <dgm:pt modelId="{82FB4865-D43D-4FA0-8635-88374FCECC1A}" type="pres">
      <dgm:prSet presAssocID="{F6E86CD7-51AC-482B-BE2D-84851587FACD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EB0708A-A3EC-4C83-B7F8-461DC81309B0}" type="pres">
      <dgm:prSet presAssocID="{12F9D73C-9EF6-4B47-8DCD-8C01630124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F48A36-AA3E-4D62-A76E-584AA7BFAC65}" type="pres">
      <dgm:prSet presAssocID="{4DC7AB5B-FDF6-467E-B974-CE2321518464}" presName="sibTrans" presStyleLbl="sibTrans2D1" presStyleIdx="1" presStyleCnt="3"/>
      <dgm:spPr/>
      <dgm:t>
        <a:bodyPr/>
        <a:lstStyle/>
        <a:p>
          <a:endParaRPr lang="en-GB"/>
        </a:p>
      </dgm:t>
    </dgm:pt>
    <dgm:pt modelId="{889FA256-77D7-4A06-9064-0B72C931A53B}" type="pres">
      <dgm:prSet presAssocID="{4DC7AB5B-FDF6-467E-B974-CE2321518464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E81057D7-B245-42C7-BBD9-12B3D08D1CC0}" type="pres">
      <dgm:prSet presAssocID="{CC6E4446-B0E2-4932-9821-B1EB9A96E7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3BFF0F-A823-458D-81B1-2EFE9E141107}" type="pres">
      <dgm:prSet presAssocID="{85FAE9BA-2242-4985-8560-E8AE91D77842}" presName="sibTrans" presStyleLbl="sibTrans2D1" presStyleIdx="2" presStyleCnt="3"/>
      <dgm:spPr/>
      <dgm:t>
        <a:bodyPr/>
        <a:lstStyle/>
        <a:p>
          <a:endParaRPr lang="en-GB"/>
        </a:p>
      </dgm:t>
    </dgm:pt>
    <dgm:pt modelId="{B8A3D3D4-F391-47B8-A4A2-408DCC236A5D}" type="pres">
      <dgm:prSet presAssocID="{85FAE9BA-2242-4985-8560-E8AE91D77842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E919B914-D99F-4F16-9314-3D59AD86EAFE}" type="pres">
      <dgm:prSet presAssocID="{B61B887B-C8DC-4BB9-B796-93B183973F3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7188D07-D1DD-4A22-A9AC-FC5B290A7F64}" srcId="{CA9AD365-D6E4-4561-9E05-F13E93F59A74}" destId="{F413E4B3-4BBE-4384-8003-6CCE230A3939}" srcOrd="0" destOrd="0" parTransId="{482461AB-DDD6-4AC2-BFEA-A1FB1F9DB511}" sibTransId="{F6E86CD7-51AC-482B-BE2D-84851587FACD}"/>
    <dgm:cxn modelId="{585256EA-46BD-447B-B824-041A31A5020B}" srcId="{CA9AD365-D6E4-4561-9E05-F13E93F59A74}" destId="{CC6E4446-B0E2-4932-9821-B1EB9A96E79B}" srcOrd="2" destOrd="0" parTransId="{F9740C06-38C1-442E-881D-27306D784539}" sibTransId="{85FAE9BA-2242-4985-8560-E8AE91D77842}"/>
    <dgm:cxn modelId="{C2F000FB-0C9E-4018-B95B-0515149CF147}" type="presOf" srcId="{CC6E4446-B0E2-4932-9821-B1EB9A96E79B}" destId="{E81057D7-B245-42C7-BBD9-12B3D08D1CC0}" srcOrd="0" destOrd="0" presId="urn:microsoft.com/office/officeart/2005/8/layout/process2"/>
    <dgm:cxn modelId="{7C6B4272-A328-4774-A3FB-A12F6524926D}" type="presOf" srcId="{85FAE9BA-2242-4985-8560-E8AE91D77842}" destId="{B8A3D3D4-F391-47B8-A4A2-408DCC236A5D}" srcOrd="1" destOrd="0" presId="urn:microsoft.com/office/officeart/2005/8/layout/process2"/>
    <dgm:cxn modelId="{8C860D19-7BE0-4333-85E1-44C3193B7C77}" type="presOf" srcId="{F413E4B3-4BBE-4384-8003-6CCE230A3939}" destId="{77C1F11C-EF67-4C18-A7F1-8D81FE5CC2EB}" srcOrd="0" destOrd="0" presId="urn:microsoft.com/office/officeart/2005/8/layout/process2"/>
    <dgm:cxn modelId="{F6ACC51C-D088-4376-9D82-9299FB5C89D0}" type="presOf" srcId="{F6E86CD7-51AC-482B-BE2D-84851587FACD}" destId="{6EA382BE-E5AB-4C79-B167-58D24635FA3B}" srcOrd="0" destOrd="0" presId="urn:microsoft.com/office/officeart/2005/8/layout/process2"/>
    <dgm:cxn modelId="{F319D357-A8DD-4638-A609-5FE7CF015402}" type="presOf" srcId="{4DC7AB5B-FDF6-467E-B974-CE2321518464}" destId="{889FA256-77D7-4A06-9064-0B72C931A53B}" srcOrd="1" destOrd="0" presId="urn:microsoft.com/office/officeart/2005/8/layout/process2"/>
    <dgm:cxn modelId="{5D619AFB-E0C9-4A8E-B930-E99FE0B5ABFC}" type="presOf" srcId="{F6E86CD7-51AC-482B-BE2D-84851587FACD}" destId="{82FB4865-D43D-4FA0-8635-88374FCECC1A}" srcOrd="1" destOrd="0" presId="urn:microsoft.com/office/officeart/2005/8/layout/process2"/>
    <dgm:cxn modelId="{4559C8F0-B3DC-44AA-8A8E-AF650FC165F9}" srcId="{CA9AD365-D6E4-4561-9E05-F13E93F59A74}" destId="{B61B887B-C8DC-4BB9-B796-93B183973F39}" srcOrd="3" destOrd="0" parTransId="{2F845F4C-648F-4648-86A1-986C2581F784}" sibTransId="{9292029C-11C0-4C10-85A0-E0883C29A2F5}"/>
    <dgm:cxn modelId="{B92A4894-7EA2-4B28-8653-44F26D3A2951}" type="presOf" srcId="{B61B887B-C8DC-4BB9-B796-93B183973F39}" destId="{E919B914-D99F-4F16-9314-3D59AD86EAFE}" srcOrd="0" destOrd="0" presId="urn:microsoft.com/office/officeart/2005/8/layout/process2"/>
    <dgm:cxn modelId="{75EB6C99-0BF9-400A-AB6E-7368CBAF4FEA}" type="presOf" srcId="{4DC7AB5B-FDF6-467E-B974-CE2321518464}" destId="{4DF48A36-AA3E-4D62-A76E-584AA7BFAC65}" srcOrd="0" destOrd="0" presId="urn:microsoft.com/office/officeart/2005/8/layout/process2"/>
    <dgm:cxn modelId="{0F549DF1-9039-4F4D-816E-38C6F855A93C}" type="presOf" srcId="{CA9AD365-D6E4-4561-9E05-F13E93F59A74}" destId="{87DBFB3B-F690-4573-BB57-1D1E993B4EB6}" srcOrd="0" destOrd="0" presId="urn:microsoft.com/office/officeart/2005/8/layout/process2"/>
    <dgm:cxn modelId="{E3260BCC-7B4A-42C5-995F-13EB90567682}" type="presOf" srcId="{12F9D73C-9EF6-4B47-8DCD-8C01630124DB}" destId="{CEB0708A-A3EC-4C83-B7F8-461DC81309B0}" srcOrd="0" destOrd="0" presId="urn:microsoft.com/office/officeart/2005/8/layout/process2"/>
    <dgm:cxn modelId="{6D132C8A-D3EF-49C3-B7A4-808DF2F59FF9}" type="presOf" srcId="{85FAE9BA-2242-4985-8560-E8AE91D77842}" destId="{433BFF0F-A823-458D-81B1-2EFE9E141107}" srcOrd="0" destOrd="0" presId="urn:microsoft.com/office/officeart/2005/8/layout/process2"/>
    <dgm:cxn modelId="{8C766F8E-D2F9-44B8-9581-D00EED0F7057}" srcId="{CA9AD365-D6E4-4561-9E05-F13E93F59A74}" destId="{12F9D73C-9EF6-4B47-8DCD-8C01630124DB}" srcOrd="1" destOrd="0" parTransId="{1863490D-D4F6-48D9-8087-3FAACA634722}" sibTransId="{4DC7AB5B-FDF6-467E-B974-CE2321518464}"/>
    <dgm:cxn modelId="{FA077646-D918-453A-9EB2-A71F34ED2F73}" type="presParOf" srcId="{87DBFB3B-F690-4573-BB57-1D1E993B4EB6}" destId="{77C1F11C-EF67-4C18-A7F1-8D81FE5CC2EB}" srcOrd="0" destOrd="0" presId="urn:microsoft.com/office/officeart/2005/8/layout/process2"/>
    <dgm:cxn modelId="{E208BD5D-AE34-40B8-8862-83119348D325}" type="presParOf" srcId="{87DBFB3B-F690-4573-BB57-1D1E993B4EB6}" destId="{6EA382BE-E5AB-4C79-B167-58D24635FA3B}" srcOrd="1" destOrd="0" presId="urn:microsoft.com/office/officeart/2005/8/layout/process2"/>
    <dgm:cxn modelId="{2E79360A-2CE0-4CF8-866D-B477FF95707B}" type="presParOf" srcId="{6EA382BE-E5AB-4C79-B167-58D24635FA3B}" destId="{82FB4865-D43D-4FA0-8635-88374FCECC1A}" srcOrd="0" destOrd="0" presId="urn:microsoft.com/office/officeart/2005/8/layout/process2"/>
    <dgm:cxn modelId="{1A801C90-F2D6-4A8D-BEA9-64FCBE0A9FDC}" type="presParOf" srcId="{87DBFB3B-F690-4573-BB57-1D1E993B4EB6}" destId="{CEB0708A-A3EC-4C83-B7F8-461DC81309B0}" srcOrd="2" destOrd="0" presId="urn:microsoft.com/office/officeart/2005/8/layout/process2"/>
    <dgm:cxn modelId="{3134C97D-661F-42F1-893E-038FCD645485}" type="presParOf" srcId="{87DBFB3B-F690-4573-BB57-1D1E993B4EB6}" destId="{4DF48A36-AA3E-4D62-A76E-584AA7BFAC65}" srcOrd="3" destOrd="0" presId="urn:microsoft.com/office/officeart/2005/8/layout/process2"/>
    <dgm:cxn modelId="{39AE51AC-C387-47E3-88EF-CD2BE0D9F891}" type="presParOf" srcId="{4DF48A36-AA3E-4D62-A76E-584AA7BFAC65}" destId="{889FA256-77D7-4A06-9064-0B72C931A53B}" srcOrd="0" destOrd="0" presId="urn:microsoft.com/office/officeart/2005/8/layout/process2"/>
    <dgm:cxn modelId="{FD8F28A5-255F-49DC-A516-4C39A925F5BA}" type="presParOf" srcId="{87DBFB3B-F690-4573-BB57-1D1E993B4EB6}" destId="{E81057D7-B245-42C7-BBD9-12B3D08D1CC0}" srcOrd="4" destOrd="0" presId="urn:microsoft.com/office/officeart/2005/8/layout/process2"/>
    <dgm:cxn modelId="{D1E3EC54-1D5C-4454-B3C2-86CA5B6F80AE}" type="presParOf" srcId="{87DBFB3B-F690-4573-BB57-1D1E993B4EB6}" destId="{433BFF0F-A823-458D-81B1-2EFE9E141107}" srcOrd="5" destOrd="0" presId="urn:microsoft.com/office/officeart/2005/8/layout/process2"/>
    <dgm:cxn modelId="{C0157B14-8FB2-492D-BC02-BC8E0A063595}" type="presParOf" srcId="{433BFF0F-A823-458D-81B1-2EFE9E141107}" destId="{B8A3D3D4-F391-47B8-A4A2-408DCC236A5D}" srcOrd="0" destOrd="0" presId="urn:microsoft.com/office/officeart/2005/8/layout/process2"/>
    <dgm:cxn modelId="{76042E17-2269-4DB4-91BA-0C4A5B8E435B}" type="presParOf" srcId="{87DBFB3B-F690-4573-BB57-1D1E993B4EB6}" destId="{E919B914-D99F-4F16-9314-3D59AD86EAFE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9AD365-D6E4-4561-9E05-F13E93F59A7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413E4B3-4BBE-4384-8003-6CCE230A3939}">
      <dgm:prSet phldrT="[Text]" custT="1"/>
      <dgm:spPr>
        <a:solidFill>
          <a:schemeClr val="bg2"/>
        </a:solidFill>
      </dgm:spPr>
      <dgm:t>
        <a:bodyPr/>
        <a:lstStyle/>
        <a:p>
          <a:r>
            <a:rPr lang="en-US" sz="1600" dirty="0" smtClean="0"/>
            <a:t>Publish Provisional Register of Titles</a:t>
          </a:r>
          <a:endParaRPr lang="en-GB" sz="1600" dirty="0"/>
        </a:p>
      </dgm:t>
    </dgm:pt>
    <dgm:pt modelId="{482461AB-DDD6-4AC2-BFEA-A1FB1F9DB511}" type="parTrans" cxnId="{D7188D07-D1DD-4A22-A9AC-FC5B290A7F64}">
      <dgm:prSet/>
      <dgm:spPr/>
      <dgm:t>
        <a:bodyPr/>
        <a:lstStyle/>
        <a:p>
          <a:endParaRPr lang="en-GB"/>
        </a:p>
      </dgm:t>
    </dgm:pt>
    <dgm:pt modelId="{F6E86CD7-51AC-482B-BE2D-84851587FACD}" type="sibTrans" cxnId="{D7188D07-D1DD-4A22-A9AC-FC5B290A7F64}">
      <dgm:prSet/>
      <dgm:spPr/>
      <dgm:t>
        <a:bodyPr/>
        <a:lstStyle/>
        <a:p>
          <a:endParaRPr lang="en-GB"/>
        </a:p>
      </dgm:t>
    </dgm:pt>
    <dgm:pt modelId="{12F9D73C-9EF6-4B47-8DCD-8C01630124DB}">
      <dgm:prSet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Link LPM with owner</a:t>
          </a:r>
          <a:endParaRPr lang="en-GB" sz="1600" dirty="0"/>
        </a:p>
      </dgm:t>
    </dgm:pt>
    <dgm:pt modelId="{1863490D-D4F6-48D9-8087-3FAACA634722}" type="parTrans" cxnId="{8C766F8E-D2F9-44B8-9581-D00EED0F7057}">
      <dgm:prSet/>
      <dgm:spPr/>
      <dgm:t>
        <a:bodyPr/>
        <a:lstStyle/>
        <a:p>
          <a:endParaRPr lang="en-GB"/>
        </a:p>
      </dgm:t>
    </dgm:pt>
    <dgm:pt modelId="{4DC7AB5B-FDF6-467E-B974-CE2321518464}" type="sibTrans" cxnId="{8C766F8E-D2F9-44B8-9581-D00EED0F7057}">
      <dgm:prSet/>
      <dgm:spPr/>
      <dgm:t>
        <a:bodyPr/>
        <a:lstStyle/>
        <a:p>
          <a:endParaRPr lang="en-GB"/>
        </a:p>
      </dgm:t>
    </dgm:pt>
    <dgm:pt modelId="{CC6E4446-B0E2-4932-9821-B1EB9A96E79B}">
      <dgm:prSet custT="1"/>
      <dgm:spPr>
        <a:solidFill>
          <a:schemeClr val="bg2"/>
        </a:solidFill>
      </dgm:spPr>
      <dgm:t>
        <a:bodyPr/>
        <a:lstStyle/>
        <a:p>
          <a:r>
            <a:rPr lang="en-US" sz="1600" dirty="0" smtClean="0"/>
            <a:t>Generation of Land Parcel Map</a:t>
          </a:r>
          <a:endParaRPr lang="en-GB" sz="1600" dirty="0"/>
        </a:p>
      </dgm:t>
    </dgm:pt>
    <dgm:pt modelId="{F9740C06-38C1-442E-881D-27306D784539}" type="parTrans" cxnId="{585256EA-46BD-447B-B824-041A31A5020B}">
      <dgm:prSet/>
      <dgm:spPr/>
      <dgm:t>
        <a:bodyPr/>
        <a:lstStyle/>
        <a:p>
          <a:endParaRPr lang="en-GB"/>
        </a:p>
      </dgm:t>
    </dgm:pt>
    <dgm:pt modelId="{85FAE9BA-2242-4985-8560-E8AE91D77842}" type="sibTrans" cxnId="{585256EA-46BD-447B-B824-041A31A5020B}">
      <dgm:prSet/>
      <dgm:spPr/>
      <dgm:t>
        <a:bodyPr/>
        <a:lstStyle/>
        <a:p>
          <a:endParaRPr lang="en-GB"/>
        </a:p>
      </dgm:t>
    </dgm:pt>
    <dgm:pt modelId="{B61B887B-C8DC-4BB9-B796-93B183973F39}">
      <dgm:prSet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Title Enquiry</a:t>
          </a:r>
          <a:endParaRPr lang="en-GB" sz="1600" dirty="0"/>
        </a:p>
      </dgm:t>
    </dgm:pt>
    <dgm:pt modelId="{2F845F4C-648F-4648-86A1-986C2581F784}" type="parTrans" cxnId="{4559C8F0-B3DC-44AA-8A8E-AF650FC165F9}">
      <dgm:prSet/>
      <dgm:spPr/>
      <dgm:t>
        <a:bodyPr/>
        <a:lstStyle/>
        <a:p>
          <a:endParaRPr lang="en-GB"/>
        </a:p>
      </dgm:t>
    </dgm:pt>
    <dgm:pt modelId="{9292029C-11C0-4C10-85A0-E0883C29A2F5}" type="sibTrans" cxnId="{4559C8F0-B3DC-44AA-8A8E-AF650FC165F9}">
      <dgm:prSet/>
      <dgm:spPr/>
      <dgm:t>
        <a:bodyPr/>
        <a:lstStyle/>
        <a:p>
          <a:endParaRPr lang="en-GB"/>
        </a:p>
      </dgm:t>
    </dgm:pt>
    <dgm:pt modelId="{87DBFB3B-F690-4573-BB57-1D1E993B4EB6}" type="pres">
      <dgm:prSet presAssocID="{CA9AD365-D6E4-4561-9E05-F13E93F59A74}" presName="linearFlow" presStyleCnt="0">
        <dgm:presLayoutVars>
          <dgm:resizeHandles val="exact"/>
        </dgm:presLayoutVars>
      </dgm:prSet>
      <dgm:spPr/>
    </dgm:pt>
    <dgm:pt modelId="{77C1F11C-EF67-4C18-A7F1-8D81FE5CC2EB}" type="pres">
      <dgm:prSet presAssocID="{F413E4B3-4BBE-4384-8003-6CCE230A3939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A382BE-E5AB-4C79-B167-58D24635FA3B}" type="pres">
      <dgm:prSet presAssocID="{F6E86CD7-51AC-482B-BE2D-84851587FACD}" presName="sibTrans" presStyleLbl="sibTrans2D1" presStyleIdx="0" presStyleCnt="3"/>
      <dgm:spPr/>
      <dgm:t>
        <a:bodyPr/>
        <a:lstStyle/>
        <a:p>
          <a:endParaRPr lang="en-GB"/>
        </a:p>
      </dgm:t>
    </dgm:pt>
    <dgm:pt modelId="{82FB4865-D43D-4FA0-8635-88374FCECC1A}" type="pres">
      <dgm:prSet presAssocID="{F6E86CD7-51AC-482B-BE2D-84851587FACD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CEB0708A-A3EC-4C83-B7F8-461DC81309B0}" type="pres">
      <dgm:prSet presAssocID="{12F9D73C-9EF6-4B47-8DCD-8C01630124D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F48A36-AA3E-4D62-A76E-584AA7BFAC65}" type="pres">
      <dgm:prSet presAssocID="{4DC7AB5B-FDF6-467E-B974-CE2321518464}" presName="sibTrans" presStyleLbl="sibTrans2D1" presStyleIdx="1" presStyleCnt="3"/>
      <dgm:spPr/>
      <dgm:t>
        <a:bodyPr/>
        <a:lstStyle/>
        <a:p>
          <a:endParaRPr lang="en-GB"/>
        </a:p>
      </dgm:t>
    </dgm:pt>
    <dgm:pt modelId="{889FA256-77D7-4A06-9064-0B72C931A53B}" type="pres">
      <dgm:prSet presAssocID="{4DC7AB5B-FDF6-467E-B974-CE2321518464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E81057D7-B245-42C7-BBD9-12B3D08D1CC0}" type="pres">
      <dgm:prSet presAssocID="{CC6E4446-B0E2-4932-9821-B1EB9A96E79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33BFF0F-A823-458D-81B1-2EFE9E141107}" type="pres">
      <dgm:prSet presAssocID="{85FAE9BA-2242-4985-8560-E8AE91D77842}" presName="sibTrans" presStyleLbl="sibTrans2D1" presStyleIdx="2" presStyleCnt="3"/>
      <dgm:spPr/>
      <dgm:t>
        <a:bodyPr/>
        <a:lstStyle/>
        <a:p>
          <a:endParaRPr lang="en-GB"/>
        </a:p>
      </dgm:t>
    </dgm:pt>
    <dgm:pt modelId="{B8A3D3D4-F391-47B8-A4A2-408DCC236A5D}" type="pres">
      <dgm:prSet presAssocID="{85FAE9BA-2242-4985-8560-E8AE91D77842}" presName="connectorText" presStyleLbl="sibTrans2D1" presStyleIdx="2" presStyleCnt="3"/>
      <dgm:spPr/>
      <dgm:t>
        <a:bodyPr/>
        <a:lstStyle/>
        <a:p>
          <a:endParaRPr lang="en-GB"/>
        </a:p>
      </dgm:t>
    </dgm:pt>
    <dgm:pt modelId="{E919B914-D99F-4F16-9314-3D59AD86EAFE}" type="pres">
      <dgm:prSet presAssocID="{B61B887B-C8DC-4BB9-B796-93B183973F3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7188D07-D1DD-4A22-A9AC-FC5B290A7F64}" srcId="{CA9AD365-D6E4-4561-9E05-F13E93F59A74}" destId="{F413E4B3-4BBE-4384-8003-6CCE230A3939}" srcOrd="0" destOrd="0" parTransId="{482461AB-DDD6-4AC2-BFEA-A1FB1F9DB511}" sibTransId="{F6E86CD7-51AC-482B-BE2D-84851587FACD}"/>
    <dgm:cxn modelId="{8B10D2B9-692B-4753-8CC5-FC52202E594A}" type="presOf" srcId="{F413E4B3-4BBE-4384-8003-6CCE230A3939}" destId="{77C1F11C-EF67-4C18-A7F1-8D81FE5CC2EB}" srcOrd="0" destOrd="0" presId="urn:microsoft.com/office/officeart/2005/8/layout/process2"/>
    <dgm:cxn modelId="{585256EA-46BD-447B-B824-041A31A5020B}" srcId="{CA9AD365-D6E4-4561-9E05-F13E93F59A74}" destId="{CC6E4446-B0E2-4932-9821-B1EB9A96E79B}" srcOrd="2" destOrd="0" parTransId="{F9740C06-38C1-442E-881D-27306D784539}" sibTransId="{85FAE9BA-2242-4985-8560-E8AE91D77842}"/>
    <dgm:cxn modelId="{33327429-6FC9-40C0-9715-5D3CAEB3036A}" type="presOf" srcId="{CA9AD365-D6E4-4561-9E05-F13E93F59A74}" destId="{87DBFB3B-F690-4573-BB57-1D1E993B4EB6}" srcOrd="0" destOrd="0" presId="urn:microsoft.com/office/officeart/2005/8/layout/process2"/>
    <dgm:cxn modelId="{E73F31B6-5CAF-4349-83E6-171B157B60F6}" type="presOf" srcId="{B61B887B-C8DC-4BB9-B796-93B183973F39}" destId="{E919B914-D99F-4F16-9314-3D59AD86EAFE}" srcOrd="0" destOrd="0" presId="urn:microsoft.com/office/officeart/2005/8/layout/process2"/>
    <dgm:cxn modelId="{ABCE1F66-3E8C-4D18-97EF-9A8B31A46F76}" type="presOf" srcId="{85FAE9BA-2242-4985-8560-E8AE91D77842}" destId="{433BFF0F-A823-458D-81B1-2EFE9E141107}" srcOrd="0" destOrd="0" presId="urn:microsoft.com/office/officeart/2005/8/layout/process2"/>
    <dgm:cxn modelId="{FB7BB7E9-7B99-47FD-AA2A-3D48371FE5E7}" type="presOf" srcId="{12F9D73C-9EF6-4B47-8DCD-8C01630124DB}" destId="{CEB0708A-A3EC-4C83-B7F8-461DC81309B0}" srcOrd="0" destOrd="0" presId="urn:microsoft.com/office/officeart/2005/8/layout/process2"/>
    <dgm:cxn modelId="{EB584B75-49B6-47DC-9344-D9A2B771DCF6}" type="presOf" srcId="{F6E86CD7-51AC-482B-BE2D-84851587FACD}" destId="{6EA382BE-E5AB-4C79-B167-58D24635FA3B}" srcOrd="0" destOrd="0" presId="urn:microsoft.com/office/officeart/2005/8/layout/process2"/>
    <dgm:cxn modelId="{01EA2777-2384-4F2E-951D-A17C66A232E5}" type="presOf" srcId="{F6E86CD7-51AC-482B-BE2D-84851587FACD}" destId="{82FB4865-D43D-4FA0-8635-88374FCECC1A}" srcOrd="1" destOrd="0" presId="urn:microsoft.com/office/officeart/2005/8/layout/process2"/>
    <dgm:cxn modelId="{4559C8F0-B3DC-44AA-8A8E-AF650FC165F9}" srcId="{CA9AD365-D6E4-4561-9E05-F13E93F59A74}" destId="{B61B887B-C8DC-4BB9-B796-93B183973F39}" srcOrd="3" destOrd="0" parTransId="{2F845F4C-648F-4648-86A1-986C2581F784}" sibTransId="{9292029C-11C0-4C10-85A0-E0883C29A2F5}"/>
    <dgm:cxn modelId="{997C685A-53C8-45E8-8964-AB960B6AFA94}" type="presOf" srcId="{85FAE9BA-2242-4985-8560-E8AE91D77842}" destId="{B8A3D3D4-F391-47B8-A4A2-408DCC236A5D}" srcOrd="1" destOrd="0" presId="urn:microsoft.com/office/officeart/2005/8/layout/process2"/>
    <dgm:cxn modelId="{537D3998-6FC2-4523-B2DC-C980123A7262}" type="presOf" srcId="{4DC7AB5B-FDF6-467E-B974-CE2321518464}" destId="{4DF48A36-AA3E-4D62-A76E-584AA7BFAC65}" srcOrd="0" destOrd="0" presId="urn:microsoft.com/office/officeart/2005/8/layout/process2"/>
    <dgm:cxn modelId="{07C24106-0DF0-4B13-9715-ADBAC3C4E95B}" type="presOf" srcId="{CC6E4446-B0E2-4932-9821-B1EB9A96E79B}" destId="{E81057D7-B245-42C7-BBD9-12B3D08D1CC0}" srcOrd="0" destOrd="0" presId="urn:microsoft.com/office/officeart/2005/8/layout/process2"/>
    <dgm:cxn modelId="{8C766F8E-D2F9-44B8-9581-D00EED0F7057}" srcId="{CA9AD365-D6E4-4561-9E05-F13E93F59A74}" destId="{12F9D73C-9EF6-4B47-8DCD-8C01630124DB}" srcOrd="1" destOrd="0" parTransId="{1863490D-D4F6-48D9-8087-3FAACA634722}" sibTransId="{4DC7AB5B-FDF6-467E-B974-CE2321518464}"/>
    <dgm:cxn modelId="{924DE604-3596-4477-A7EC-0346B3DE1145}" type="presOf" srcId="{4DC7AB5B-FDF6-467E-B974-CE2321518464}" destId="{889FA256-77D7-4A06-9064-0B72C931A53B}" srcOrd="1" destOrd="0" presId="urn:microsoft.com/office/officeart/2005/8/layout/process2"/>
    <dgm:cxn modelId="{1C461284-2E97-4B2B-8575-11DF406D2B1A}" type="presParOf" srcId="{87DBFB3B-F690-4573-BB57-1D1E993B4EB6}" destId="{77C1F11C-EF67-4C18-A7F1-8D81FE5CC2EB}" srcOrd="0" destOrd="0" presId="urn:microsoft.com/office/officeart/2005/8/layout/process2"/>
    <dgm:cxn modelId="{0FB92585-F89F-4B26-9518-5BE825E6AF2C}" type="presParOf" srcId="{87DBFB3B-F690-4573-BB57-1D1E993B4EB6}" destId="{6EA382BE-E5AB-4C79-B167-58D24635FA3B}" srcOrd="1" destOrd="0" presId="urn:microsoft.com/office/officeart/2005/8/layout/process2"/>
    <dgm:cxn modelId="{F8F64135-439C-4BC7-A677-426B3FD0C07C}" type="presParOf" srcId="{6EA382BE-E5AB-4C79-B167-58D24635FA3B}" destId="{82FB4865-D43D-4FA0-8635-88374FCECC1A}" srcOrd="0" destOrd="0" presId="urn:microsoft.com/office/officeart/2005/8/layout/process2"/>
    <dgm:cxn modelId="{B849F395-95F0-48A2-BF88-115325F8A8EA}" type="presParOf" srcId="{87DBFB3B-F690-4573-BB57-1D1E993B4EB6}" destId="{CEB0708A-A3EC-4C83-B7F8-461DC81309B0}" srcOrd="2" destOrd="0" presId="urn:microsoft.com/office/officeart/2005/8/layout/process2"/>
    <dgm:cxn modelId="{38DF7EF2-E2DF-4110-97ED-C8471BE21FD7}" type="presParOf" srcId="{87DBFB3B-F690-4573-BB57-1D1E993B4EB6}" destId="{4DF48A36-AA3E-4D62-A76E-584AA7BFAC65}" srcOrd="3" destOrd="0" presId="urn:microsoft.com/office/officeart/2005/8/layout/process2"/>
    <dgm:cxn modelId="{94297704-0A0D-4336-98B3-A7E810E6375A}" type="presParOf" srcId="{4DF48A36-AA3E-4D62-A76E-584AA7BFAC65}" destId="{889FA256-77D7-4A06-9064-0B72C931A53B}" srcOrd="0" destOrd="0" presId="urn:microsoft.com/office/officeart/2005/8/layout/process2"/>
    <dgm:cxn modelId="{3467C9C0-0764-4BC5-BF2B-F2C01086C086}" type="presParOf" srcId="{87DBFB3B-F690-4573-BB57-1D1E993B4EB6}" destId="{E81057D7-B245-42C7-BBD9-12B3D08D1CC0}" srcOrd="4" destOrd="0" presId="urn:microsoft.com/office/officeart/2005/8/layout/process2"/>
    <dgm:cxn modelId="{42259916-E913-4232-A4E2-87A7606B3DFE}" type="presParOf" srcId="{87DBFB3B-F690-4573-BB57-1D1E993B4EB6}" destId="{433BFF0F-A823-458D-81B1-2EFE9E141107}" srcOrd="5" destOrd="0" presId="urn:microsoft.com/office/officeart/2005/8/layout/process2"/>
    <dgm:cxn modelId="{D7473528-95E3-4510-9EF9-2E808F8CFC88}" type="presParOf" srcId="{433BFF0F-A823-458D-81B1-2EFE9E141107}" destId="{B8A3D3D4-F391-47B8-A4A2-408DCC236A5D}" srcOrd="0" destOrd="0" presId="urn:microsoft.com/office/officeart/2005/8/layout/process2"/>
    <dgm:cxn modelId="{9520D12E-F817-4BB6-99A5-990879B4B0F4}" type="presParOf" srcId="{87DBFB3B-F690-4573-BB57-1D1E993B4EB6}" destId="{E919B914-D99F-4F16-9314-3D59AD86EAFE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A9AD365-D6E4-4561-9E05-F13E93F59A74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413E4B3-4BBE-4384-8003-6CCE230A3939}">
      <dgm:prSet phldrT="[Text]" custT="1"/>
      <dgm:spPr>
        <a:solidFill>
          <a:schemeClr val="bg2"/>
        </a:solidFill>
      </dgm:spPr>
      <dgm:t>
        <a:bodyPr/>
        <a:lstStyle/>
        <a:p>
          <a:r>
            <a:rPr lang="en-GB" sz="1600" dirty="0" smtClean="0"/>
            <a:t>Disputes Settlement</a:t>
          </a:r>
          <a:endParaRPr lang="en-GB" sz="1600" dirty="0"/>
        </a:p>
      </dgm:t>
    </dgm:pt>
    <dgm:pt modelId="{482461AB-DDD6-4AC2-BFEA-A1FB1F9DB511}" type="parTrans" cxnId="{D7188D07-D1DD-4A22-A9AC-FC5B290A7F64}">
      <dgm:prSet/>
      <dgm:spPr/>
      <dgm:t>
        <a:bodyPr/>
        <a:lstStyle/>
        <a:p>
          <a:endParaRPr lang="en-GB"/>
        </a:p>
      </dgm:t>
    </dgm:pt>
    <dgm:pt modelId="{F6E86CD7-51AC-482B-BE2D-84851587FACD}" type="sibTrans" cxnId="{D7188D07-D1DD-4A22-A9AC-FC5B290A7F64}">
      <dgm:prSet/>
      <dgm:spPr/>
      <dgm:t>
        <a:bodyPr/>
        <a:lstStyle/>
        <a:p>
          <a:endParaRPr lang="en-GB"/>
        </a:p>
      </dgm:t>
    </dgm:pt>
    <dgm:pt modelId="{12F9D73C-9EF6-4B47-8DCD-8C01630124DB}">
      <dgm:prSet custT="1"/>
      <dgm:spPr>
        <a:solidFill>
          <a:schemeClr val="bg2"/>
        </a:solidFill>
      </dgm:spPr>
      <dgm:t>
        <a:bodyPr/>
        <a:lstStyle/>
        <a:p>
          <a:r>
            <a:rPr lang="en-US" sz="1600" dirty="0" smtClean="0"/>
            <a:t>Publish Final Register of Titles</a:t>
          </a:r>
          <a:endParaRPr lang="en-GB" sz="1600" dirty="0"/>
        </a:p>
      </dgm:t>
    </dgm:pt>
    <dgm:pt modelId="{1863490D-D4F6-48D9-8087-3FAACA634722}" type="parTrans" cxnId="{8C766F8E-D2F9-44B8-9581-D00EED0F7057}">
      <dgm:prSet/>
      <dgm:spPr/>
      <dgm:t>
        <a:bodyPr/>
        <a:lstStyle/>
        <a:p>
          <a:endParaRPr lang="en-GB"/>
        </a:p>
      </dgm:t>
    </dgm:pt>
    <dgm:pt modelId="{4DC7AB5B-FDF6-467E-B974-CE2321518464}" type="sibTrans" cxnId="{8C766F8E-D2F9-44B8-9581-D00EED0F7057}">
      <dgm:prSet/>
      <dgm:spPr/>
      <dgm:t>
        <a:bodyPr/>
        <a:lstStyle/>
        <a:p>
          <a:endParaRPr lang="en-GB"/>
        </a:p>
      </dgm:t>
    </dgm:pt>
    <dgm:pt modelId="{CC6E4446-B0E2-4932-9821-B1EB9A96E79B}">
      <dgm:prSet custT="1"/>
      <dgm:spPr>
        <a:solidFill>
          <a:srgbClr val="00B050"/>
        </a:solidFill>
      </dgm:spPr>
      <dgm:t>
        <a:bodyPr/>
        <a:lstStyle/>
        <a:p>
          <a:r>
            <a:rPr lang="en-US" sz="1600" dirty="0" smtClean="0"/>
            <a:t>Final Register of Titles</a:t>
          </a:r>
          <a:endParaRPr lang="en-GB" sz="1600" dirty="0"/>
        </a:p>
      </dgm:t>
    </dgm:pt>
    <dgm:pt modelId="{F9740C06-38C1-442E-881D-27306D784539}" type="parTrans" cxnId="{585256EA-46BD-447B-B824-041A31A5020B}">
      <dgm:prSet/>
      <dgm:spPr/>
      <dgm:t>
        <a:bodyPr/>
        <a:lstStyle/>
        <a:p>
          <a:endParaRPr lang="en-GB"/>
        </a:p>
      </dgm:t>
    </dgm:pt>
    <dgm:pt modelId="{85FAE9BA-2242-4985-8560-E8AE91D77842}" type="sibTrans" cxnId="{585256EA-46BD-447B-B824-041A31A5020B}">
      <dgm:prSet/>
      <dgm:spPr/>
      <dgm:t>
        <a:bodyPr/>
        <a:lstStyle/>
        <a:p>
          <a:endParaRPr lang="en-GB"/>
        </a:p>
      </dgm:t>
    </dgm:pt>
    <dgm:pt modelId="{87DBFB3B-F690-4573-BB57-1D1E993B4EB6}" type="pres">
      <dgm:prSet presAssocID="{CA9AD365-D6E4-4561-9E05-F13E93F59A74}" presName="linearFlow" presStyleCnt="0">
        <dgm:presLayoutVars>
          <dgm:resizeHandles val="exact"/>
        </dgm:presLayoutVars>
      </dgm:prSet>
      <dgm:spPr/>
    </dgm:pt>
    <dgm:pt modelId="{77C1F11C-EF67-4C18-A7F1-8D81FE5CC2EB}" type="pres">
      <dgm:prSet presAssocID="{F413E4B3-4BBE-4384-8003-6CCE230A393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A382BE-E5AB-4C79-B167-58D24635FA3B}" type="pres">
      <dgm:prSet presAssocID="{F6E86CD7-51AC-482B-BE2D-84851587FACD}" presName="sibTrans" presStyleLbl="sibTrans2D1" presStyleIdx="0" presStyleCnt="2"/>
      <dgm:spPr/>
      <dgm:t>
        <a:bodyPr/>
        <a:lstStyle/>
        <a:p>
          <a:endParaRPr lang="en-GB"/>
        </a:p>
      </dgm:t>
    </dgm:pt>
    <dgm:pt modelId="{82FB4865-D43D-4FA0-8635-88374FCECC1A}" type="pres">
      <dgm:prSet presAssocID="{F6E86CD7-51AC-482B-BE2D-84851587FACD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CEB0708A-A3EC-4C83-B7F8-461DC81309B0}" type="pres">
      <dgm:prSet presAssocID="{12F9D73C-9EF6-4B47-8DCD-8C01630124D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F48A36-AA3E-4D62-A76E-584AA7BFAC65}" type="pres">
      <dgm:prSet presAssocID="{4DC7AB5B-FDF6-467E-B974-CE2321518464}" presName="sibTrans" presStyleLbl="sibTrans2D1" presStyleIdx="1" presStyleCnt="2"/>
      <dgm:spPr/>
      <dgm:t>
        <a:bodyPr/>
        <a:lstStyle/>
        <a:p>
          <a:endParaRPr lang="en-GB"/>
        </a:p>
      </dgm:t>
    </dgm:pt>
    <dgm:pt modelId="{889FA256-77D7-4A06-9064-0B72C931A53B}" type="pres">
      <dgm:prSet presAssocID="{4DC7AB5B-FDF6-467E-B974-CE2321518464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E81057D7-B245-42C7-BBD9-12B3D08D1CC0}" type="pres">
      <dgm:prSet presAssocID="{CC6E4446-B0E2-4932-9821-B1EB9A96E79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8BC5464-3223-4EBF-A08E-88CCB1DC1254}" type="presOf" srcId="{CC6E4446-B0E2-4932-9821-B1EB9A96E79B}" destId="{E81057D7-B245-42C7-BBD9-12B3D08D1CC0}" srcOrd="0" destOrd="0" presId="urn:microsoft.com/office/officeart/2005/8/layout/process2"/>
    <dgm:cxn modelId="{C5961633-26B2-461A-99EA-E3E8CE07E10E}" type="presOf" srcId="{F6E86CD7-51AC-482B-BE2D-84851587FACD}" destId="{82FB4865-D43D-4FA0-8635-88374FCECC1A}" srcOrd="1" destOrd="0" presId="urn:microsoft.com/office/officeart/2005/8/layout/process2"/>
    <dgm:cxn modelId="{11864E7F-7612-4986-9C24-2736CE1CB709}" type="presOf" srcId="{12F9D73C-9EF6-4B47-8DCD-8C01630124DB}" destId="{CEB0708A-A3EC-4C83-B7F8-461DC81309B0}" srcOrd="0" destOrd="0" presId="urn:microsoft.com/office/officeart/2005/8/layout/process2"/>
    <dgm:cxn modelId="{8C766F8E-D2F9-44B8-9581-D00EED0F7057}" srcId="{CA9AD365-D6E4-4561-9E05-F13E93F59A74}" destId="{12F9D73C-9EF6-4B47-8DCD-8C01630124DB}" srcOrd="1" destOrd="0" parTransId="{1863490D-D4F6-48D9-8087-3FAACA634722}" sibTransId="{4DC7AB5B-FDF6-467E-B974-CE2321518464}"/>
    <dgm:cxn modelId="{4D74519D-A352-4D10-B445-1A3F3C495F19}" type="presOf" srcId="{F413E4B3-4BBE-4384-8003-6CCE230A3939}" destId="{77C1F11C-EF67-4C18-A7F1-8D81FE5CC2EB}" srcOrd="0" destOrd="0" presId="urn:microsoft.com/office/officeart/2005/8/layout/process2"/>
    <dgm:cxn modelId="{8D4A5B43-D946-4AD1-9BA2-6B9FB9FFFF59}" type="presOf" srcId="{F6E86CD7-51AC-482B-BE2D-84851587FACD}" destId="{6EA382BE-E5AB-4C79-B167-58D24635FA3B}" srcOrd="0" destOrd="0" presId="urn:microsoft.com/office/officeart/2005/8/layout/process2"/>
    <dgm:cxn modelId="{030CEE30-AD0F-419E-95E6-DD62EF0CFBD6}" type="presOf" srcId="{CA9AD365-D6E4-4561-9E05-F13E93F59A74}" destId="{87DBFB3B-F690-4573-BB57-1D1E993B4EB6}" srcOrd="0" destOrd="0" presId="urn:microsoft.com/office/officeart/2005/8/layout/process2"/>
    <dgm:cxn modelId="{D7188D07-D1DD-4A22-A9AC-FC5B290A7F64}" srcId="{CA9AD365-D6E4-4561-9E05-F13E93F59A74}" destId="{F413E4B3-4BBE-4384-8003-6CCE230A3939}" srcOrd="0" destOrd="0" parTransId="{482461AB-DDD6-4AC2-BFEA-A1FB1F9DB511}" sibTransId="{F6E86CD7-51AC-482B-BE2D-84851587FACD}"/>
    <dgm:cxn modelId="{351CBBD3-A726-4738-A97C-77AF62297C7B}" type="presOf" srcId="{4DC7AB5B-FDF6-467E-B974-CE2321518464}" destId="{889FA256-77D7-4A06-9064-0B72C931A53B}" srcOrd="1" destOrd="0" presId="urn:microsoft.com/office/officeart/2005/8/layout/process2"/>
    <dgm:cxn modelId="{585256EA-46BD-447B-B824-041A31A5020B}" srcId="{CA9AD365-D6E4-4561-9E05-F13E93F59A74}" destId="{CC6E4446-B0E2-4932-9821-B1EB9A96E79B}" srcOrd="2" destOrd="0" parTransId="{F9740C06-38C1-442E-881D-27306D784539}" sibTransId="{85FAE9BA-2242-4985-8560-E8AE91D77842}"/>
    <dgm:cxn modelId="{E26D12F2-3E0A-40DF-9621-6B70A45916F6}" type="presOf" srcId="{4DC7AB5B-FDF6-467E-B974-CE2321518464}" destId="{4DF48A36-AA3E-4D62-A76E-584AA7BFAC65}" srcOrd="0" destOrd="0" presId="urn:microsoft.com/office/officeart/2005/8/layout/process2"/>
    <dgm:cxn modelId="{4BEA66FB-FB34-4602-A8ED-A1E75ADFECBD}" type="presParOf" srcId="{87DBFB3B-F690-4573-BB57-1D1E993B4EB6}" destId="{77C1F11C-EF67-4C18-A7F1-8D81FE5CC2EB}" srcOrd="0" destOrd="0" presId="urn:microsoft.com/office/officeart/2005/8/layout/process2"/>
    <dgm:cxn modelId="{C3E4BA89-0C70-4405-9177-62C113EFC929}" type="presParOf" srcId="{87DBFB3B-F690-4573-BB57-1D1E993B4EB6}" destId="{6EA382BE-E5AB-4C79-B167-58D24635FA3B}" srcOrd="1" destOrd="0" presId="urn:microsoft.com/office/officeart/2005/8/layout/process2"/>
    <dgm:cxn modelId="{B8EFC7BF-BEDB-4A74-A1D1-A28D5E0ABC55}" type="presParOf" srcId="{6EA382BE-E5AB-4C79-B167-58D24635FA3B}" destId="{82FB4865-D43D-4FA0-8635-88374FCECC1A}" srcOrd="0" destOrd="0" presId="urn:microsoft.com/office/officeart/2005/8/layout/process2"/>
    <dgm:cxn modelId="{37440B99-FDA7-4760-8A4E-ED718E3BE0E6}" type="presParOf" srcId="{87DBFB3B-F690-4573-BB57-1D1E993B4EB6}" destId="{CEB0708A-A3EC-4C83-B7F8-461DC81309B0}" srcOrd="2" destOrd="0" presId="urn:microsoft.com/office/officeart/2005/8/layout/process2"/>
    <dgm:cxn modelId="{8C57522A-03F4-462C-870B-CF4793E24713}" type="presParOf" srcId="{87DBFB3B-F690-4573-BB57-1D1E993B4EB6}" destId="{4DF48A36-AA3E-4D62-A76E-584AA7BFAC65}" srcOrd="3" destOrd="0" presId="urn:microsoft.com/office/officeart/2005/8/layout/process2"/>
    <dgm:cxn modelId="{0A2651CD-CBA1-4B27-9DCB-9AC35FD32EA6}" type="presParOf" srcId="{4DF48A36-AA3E-4D62-A76E-584AA7BFAC65}" destId="{889FA256-77D7-4A06-9064-0B72C931A53B}" srcOrd="0" destOrd="0" presId="urn:microsoft.com/office/officeart/2005/8/layout/process2"/>
    <dgm:cxn modelId="{3EEC8E3A-5934-4094-8725-E3F9BCC8B121}" type="presParOf" srcId="{87DBFB3B-F690-4573-BB57-1D1E993B4EB6}" destId="{E81057D7-B245-42C7-BBD9-12B3D08D1CC0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DB9A4F-6236-4A96-8BC2-1CFA84BDAE04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A8121AC-CE4D-49D2-AB15-81C17CB6B260}">
      <dgm:prSet phldrT="[Text]" custT="1"/>
      <dgm:spPr/>
      <dgm:t>
        <a:bodyPr/>
        <a:lstStyle/>
        <a:p>
          <a:r>
            <a:rPr lang="en-GB" sz="1600" b="1" dirty="0" smtClean="0"/>
            <a:t>Constitution</a:t>
          </a:r>
          <a:endParaRPr lang="en-GB" sz="1600" b="1" dirty="0"/>
        </a:p>
      </dgm:t>
    </dgm:pt>
    <dgm:pt modelId="{B3DDCC65-7B55-47CE-A8B8-1F31D52AD478}" type="parTrans" cxnId="{15BA4A96-5D71-46DD-92C9-502D00AB0623}">
      <dgm:prSet/>
      <dgm:spPr/>
      <dgm:t>
        <a:bodyPr/>
        <a:lstStyle/>
        <a:p>
          <a:endParaRPr lang="en-GB"/>
        </a:p>
      </dgm:t>
    </dgm:pt>
    <dgm:pt modelId="{0244E6B6-7D1F-4E17-BC16-1DDF13742EE4}" type="sibTrans" cxnId="{15BA4A96-5D71-46DD-92C9-502D00AB0623}">
      <dgm:prSet/>
      <dgm:spPr/>
      <dgm:t>
        <a:bodyPr/>
        <a:lstStyle/>
        <a:p>
          <a:endParaRPr lang="en-GB"/>
        </a:p>
      </dgm:t>
    </dgm:pt>
    <dgm:pt modelId="{C418212E-B51B-416F-8EB8-54B72240C278}">
      <dgm:prSet phldrT="[Text]" custT="1"/>
      <dgm:spPr/>
      <dgm:t>
        <a:bodyPr/>
        <a:lstStyle/>
        <a:p>
          <a:r>
            <a:rPr lang="en-GB" sz="1600" b="1" dirty="0" smtClean="0"/>
            <a:t>Laws</a:t>
          </a:r>
          <a:r>
            <a:rPr lang="en-GB" sz="1600" dirty="0" smtClean="0"/>
            <a:t> enacted by Parliament, State and UT Legislatures</a:t>
          </a:r>
          <a:endParaRPr lang="en-GB" sz="1600" dirty="0"/>
        </a:p>
      </dgm:t>
    </dgm:pt>
    <dgm:pt modelId="{C33D1012-31F9-4214-AAF2-B303B4E98A43}" type="parTrans" cxnId="{91148978-5B30-4756-99C7-A47BA7EF6F27}">
      <dgm:prSet/>
      <dgm:spPr/>
      <dgm:t>
        <a:bodyPr/>
        <a:lstStyle/>
        <a:p>
          <a:endParaRPr lang="en-GB"/>
        </a:p>
      </dgm:t>
    </dgm:pt>
    <dgm:pt modelId="{FF3FA646-3099-473E-AB52-EE36DE7E95ED}" type="sibTrans" cxnId="{91148978-5B30-4756-99C7-A47BA7EF6F27}">
      <dgm:prSet/>
      <dgm:spPr/>
      <dgm:t>
        <a:bodyPr/>
        <a:lstStyle/>
        <a:p>
          <a:endParaRPr lang="en-GB"/>
        </a:p>
      </dgm:t>
    </dgm:pt>
    <dgm:pt modelId="{CEA7721F-87CB-4484-AC30-D85BF1055490}">
      <dgm:prSet phldrT="[Text]" custT="1"/>
      <dgm:spPr/>
      <dgm:t>
        <a:bodyPr/>
        <a:lstStyle/>
        <a:p>
          <a:r>
            <a:rPr lang="en-GB" sz="1600" b="1" dirty="0" smtClean="0"/>
            <a:t>Subordinate Legislation</a:t>
          </a:r>
        </a:p>
        <a:p>
          <a:r>
            <a:rPr lang="en-GB" sz="1600" dirty="0" smtClean="0"/>
            <a:t>(Rules, Regulations, Codes, by-laws made by authorities identified and delegated in the law)</a:t>
          </a:r>
          <a:endParaRPr lang="en-GB" sz="1600" dirty="0"/>
        </a:p>
      </dgm:t>
    </dgm:pt>
    <dgm:pt modelId="{7009C9FC-7EE2-4433-A8FC-40E262F1D88F}" type="parTrans" cxnId="{0F39E176-5D2A-4AEF-99C1-C94E6BB209DB}">
      <dgm:prSet/>
      <dgm:spPr/>
      <dgm:t>
        <a:bodyPr/>
        <a:lstStyle/>
        <a:p>
          <a:endParaRPr lang="en-GB"/>
        </a:p>
      </dgm:t>
    </dgm:pt>
    <dgm:pt modelId="{11EFDE98-B83D-4690-889D-10F76AC75D1B}" type="sibTrans" cxnId="{0F39E176-5D2A-4AEF-99C1-C94E6BB209DB}">
      <dgm:prSet/>
      <dgm:spPr/>
      <dgm:t>
        <a:bodyPr/>
        <a:lstStyle/>
        <a:p>
          <a:endParaRPr lang="en-GB"/>
        </a:p>
      </dgm:t>
    </dgm:pt>
    <dgm:pt modelId="{66E3BA45-522B-4FF3-8B31-E7DBE24EF40E}" type="pres">
      <dgm:prSet presAssocID="{7ADB9A4F-6236-4A96-8BC2-1CFA84BDAE04}" presName="Name0" presStyleCnt="0">
        <dgm:presLayoutVars>
          <dgm:dir/>
          <dgm:animLvl val="lvl"/>
          <dgm:resizeHandles val="exact"/>
        </dgm:presLayoutVars>
      </dgm:prSet>
      <dgm:spPr/>
    </dgm:pt>
    <dgm:pt modelId="{04A8C036-1EB2-4EF9-BF17-890EB1D0E31C}" type="pres">
      <dgm:prSet presAssocID="{EA8121AC-CE4D-49D2-AB15-81C17CB6B260}" presName="Name8" presStyleCnt="0"/>
      <dgm:spPr/>
    </dgm:pt>
    <dgm:pt modelId="{E39D6BDD-4F12-447D-9ECC-E09AB8A5E8FD}" type="pres">
      <dgm:prSet presAssocID="{EA8121AC-CE4D-49D2-AB15-81C17CB6B260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D3F04A-4E03-4A68-8C0A-C64726BF886E}" type="pres">
      <dgm:prSet presAssocID="{EA8121AC-CE4D-49D2-AB15-81C17CB6B26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9B9C9D-A076-44EC-84CE-66D51AAC03A9}" type="pres">
      <dgm:prSet presAssocID="{C418212E-B51B-416F-8EB8-54B72240C278}" presName="Name8" presStyleCnt="0"/>
      <dgm:spPr/>
    </dgm:pt>
    <dgm:pt modelId="{7731DEAD-5DA2-4096-8E61-7F025C1BCB18}" type="pres">
      <dgm:prSet presAssocID="{C418212E-B51B-416F-8EB8-54B72240C278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5DB8F0-FFAD-48BD-8349-B6DB01568F99}" type="pres">
      <dgm:prSet presAssocID="{C418212E-B51B-416F-8EB8-54B72240C27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B01344-323D-4C08-9817-E318A63D19E1}" type="pres">
      <dgm:prSet presAssocID="{CEA7721F-87CB-4484-AC30-D85BF1055490}" presName="Name8" presStyleCnt="0"/>
      <dgm:spPr/>
    </dgm:pt>
    <dgm:pt modelId="{13557374-7C12-4C1B-8084-1F1FC240F7FA}" type="pres">
      <dgm:prSet presAssocID="{CEA7721F-87CB-4484-AC30-D85BF1055490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938205-416F-4940-9B0D-0659CD738E5C}" type="pres">
      <dgm:prSet presAssocID="{CEA7721F-87CB-4484-AC30-D85BF105549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0531C32-2118-43E0-9372-B5FA1566B2B5}" type="presOf" srcId="{7ADB9A4F-6236-4A96-8BC2-1CFA84BDAE04}" destId="{66E3BA45-522B-4FF3-8B31-E7DBE24EF40E}" srcOrd="0" destOrd="0" presId="urn:microsoft.com/office/officeart/2005/8/layout/pyramid1"/>
    <dgm:cxn modelId="{D0AFCCE2-8C69-4725-80B6-48B14FC9BAFD}" type="presOf" srcId="{CEA7721F-87CB-4484-AC30-D85BF1055490}" destId="{1F938205-416F-4940-9B0D-0659CD738E5C}" srcOrd="1" destOrd="0" presId="urn:microsoft.com/office/officeart/2005/8/layout/pyramid1"/>
    <dgm:cxn modelId="{91148978-5B30-4756-99C7-A47BA7EF6F27}" srcId="{7ADB9A4F-6236-4A96-8BC2-1CFA84BDAE04}" destId="{C418212E-B51B-416F-8EB8-54B72240C278}" srcOrd="1" destOrd="0" parTransId="{C33D1012-31F9-4214-AAF2-B303B4E98A43}" sibTransId="{FF3FA646-3099-473E-AB52-EE36DE7E95ED}"/>
    <dgm:cxn modelId="{0F3361E9-4FD4-43B5-8FDB-5F174634F754}" type="presOf" srcId="{C418212E-B51B-416F-8EB8-54B72240C278}" destId="{7731DEAD-5DA2-4096-8E61-7F025C1BCB18}" srcOrd="0" destOrd="0" presId="urn:microsoft.com/office/officeart/2005/8/layout/pyramid1"/>
    <dgm:cxn modelId="{0F39E176-5D2A-4AEF-99C1-C94E6BB209DB}" srcId="{7ADB9A4F-6236-4A96-8BC2-1CFA84BDAE04}" destId="{CEA7721F-87CB-4484-AC30-D85BF1055490}" srcOrd="2" destOrd="0" parTransId="{7009C9FC-7EE2-4433-A8FC-40E262F1D88F}" sibTransId="{11EFDE98-B83D-4690-889D-10F76AC75D1B}"/>
    <dgm:cxn modelId="{C5E62733-5023-4D86-BFD8-763C2736BBC8}" type="presOf" srcId="{EA8121AC-CE4D-49D2-AB15-81C17CB6B260}" destId="{E39D6BDD-4F12-447D-9ECC-E09AB8A5E8FD}" srcOrd="0" destOrd="0" presId="urn:microsoft.com/office/officeart/2005/8/layout/pyramid1"/>
    <dgm:cxn modelId="{15BA4A96-5D71-46DD-92C9-502D00AB0623}" srcId="{7ADB9A4F-6236-4A96-8BC2-1CFA84BDAE04}" destId="{EA8121AC-CE4D-49D2-AB15-81C17CB6B260}" srcOrd="0" destOrd="0" parTransId="{B3DDCC65-7B55-47CE-A8B8-1F31D52AD478}" sibTransId="{0244E6B6-7D1F-4E17-BC16-1DDF13742EE4}"/>
    <dgm:cxn modelId="{33A79E59-0F39-40B6-B98F-83762E40E099}" type="presOf" srcId="{CEA7721F-87CB-4484-AC30-D85BF1055490}" destId="{13557374-7C12-4C1B-8084-1F1FC240F7FA}" srcOrd="0" destOrd="0" presId="urn:microsoft.com/office/officeart/2005/8/layout/pyramid1"/>
    <dgm:cxn modelId="{EC8A0600-87BA-4EAC-B6BB-7877FB26932C}" type="presOf" srcId="{EA8121AC-CE4D-49D2-AB15-81C17CB6B260}" destId="{4AD3F04A-4E03-4A68-8C0A-C64726BF886E}" srcOrd="1" destOrd="0" presId="urn:microsoft.com/office/officeart/2005/8/layout/pyramid1"/>
    <dgm:cxn modelId="{B9D4FF95-F079-4B6C-A95C-A089833E9EE1}" type="presOf" srcId="{C418212E-B51B-416F-8EB8-54B72240C278}" destId="{365DB8F0-FFAD-48BD-8349-B6DB01568F99}" srcOrd="1" destOrd="0" presId="urn:microsoft.com/office/officeart/2005/8/layout/pyramid1"/>
    <dgm:cxn modelId="{9B40D2EB-DA3E-4FE4-8770-C69BC85BC005}" type="presParOf" srcId="{66E3BA45-522B-4FF3-8B31-E7DBE24EF40E}" destId="{04A8C036-1EB2-4EF9-BF17-890EB1D0E31C}" srcOrd="0" destOrd="0" presId="urn:microsoft.com/office/officeart/2005/8/layout/pyramid1"/>
    <dgm:cxn modelId="{53785AA3-D703-4C6C-B1FA-24D8CB64F07D}" type="presParOf" srcId="{04A8C036-1EB2-4EF9-BF17-890EB1D0E31C}" destId="{E39D6BDD-4F12-447D-9ECC-E09AB8A5E8FD}" srcOrd="0" destOrd="0" presId="urn:microsoft.com/office/officeart/2005/8/layout/pyramid1"/>
    <dgm:cxn modelId="{FBD2C184-EC5D-4301-A7B0-CA03F3F3A27F}" type="presParOf" srcId="{04A8C036-1EB2-4EF9-BF17-890EB1D0E31C}" destId="{4AD3F04A-4E03-4A68-8C0A-C64726BF886E}" srcOrd="1" destOrd="0" presId="urn:microsoft.com/office/officeart/2005/8/layout/pyramid1"/>
    <dgm:cxn modelId="{645760A8-7904-49D6-A092-87D96CAF359F}" type="presParOf" srcId="{66E3BA45-522B-4FF3-8B31-E7DBE24EF40E}" destId="{A19B9C9D-A076-44EC-84CE-66D51AAC03A9}" srcOrd="1" destOrd="0" presId="urn:microsoft.com/office/officeart/2005/8/layout/pyramid1"/>
    <dgm:cxn modelId="{94FF4A43-048C-4AFD-AE01-DF7393C2B3FB}" type="presParOf" srcId="{A19B9C9D-A076-44EC-84CE-66D51AAC03A9}" destId="{7731DEAD-5DA2-4096-8E61-7F025C1BCB18}" srcOrd="0" destOrd="0" presId="urn:microsoft.com/office/officeart/2005/8/layout/pyramid1"/>
    <dgm:cxn modelId="{2AE8CED4-20A6-4C75-9E83-32EFA3932729}" type="presParOf" srcId="{A19B9C9D-A076-44EC-84CE-66D51AAC03A9}" destId="{365DB8F0-FFAD-48BD-8349-B6DB01568F99}" srcOrd="1" destOrd="0" presId="urn:microsoft.com/office/officeart/2005/8/layout/pyramid1"/>
    <dgm:cxn modelId="{0BB2EBF5-9B53-4BAC-A13C-ABBCF37A437B}" type="presParOf" srcId="{66E3BA45-522B-4FF3-8B31-E7DBE24EF40E}" destId="{93B01344-323D-4C08-9817-E318A63D19E1}" srcOrd="2" destOrd="0" presId="urn:microsoft.com/office/officeart/2005/8/layout/pyramid1"/>
    <dgm:cxn modelId="{053BC245-EECB-4DEF-90D4-9BCC6AB80734}" type="presParOf" srcId="{93B01344-323D-4C08-9817-E318A63D19E1}" destId="{13557374-7C12-4C1B-8084-1F1FC240F7FA}" srcOrd="0" destOrd="0" presId="urn:microsoft.com/office/officeart/2005/8/layout/pyramid1"/>
    <dgm:cxn modelId="{6321C6EA-FF7F-4BB0-A0B1-B1AB0F94943B}" type="presParOf" srcId="{93B01344-323D-4C08-9817-E318A63D19E1}" destId="{1F938205-416F-4940-9B0D-0659CD738E5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24710-BDD3-4EEC-82B1-C456B286AA6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7BAC954-78C8-4B0E-B5C7-DDA515B86B44}">
      <dgm:prSet phldrT="[Text]" custT="1"/>
      <dgm:spPr>
        <a:solidFill>
          <a:schemeClr val="bg2"/>
        </a:solidFill>
      </dgm:spPr>
      <dgm:t>
        <a:bodyPr/>
        <a:lstStyle/>
        <a:p>
          <a:r>
            <a:rPr lang="en-GB" sz="1800" dirty="0" smtClean="0"/>
            <a:t>Undertake GPR</a:t>
          </a:r>
          <a:endParaRPr lang="en-GB" sz="1800" dirty="0"/>
        </a:p>
      </dgm:t>
    </dgm:pt>
    <dgm:pt modelId="{91085314-CB59-4692-9FC0-CA78EEF770F4}" type="parTrans" cxnId="{D911DF2A-CBEB-462F-8B19-50C21709A520}">
      <dgm:prSet/>
      <dgm:spPr/>
      <dgm:t>
        <a:bodyPr/>
        <a:lstStyle/>
        <a:p>
          <a:endParaRPr lang="en-GB"/>
        </a:p>
      </dgm:t>
    </dgm:pt>
    <dgm:pt modelId="{3A1973D1-4772-4801-9AD2-B3B41FEC740E}" type="sibTrans" cxnId="{D911DF2A-CBEB-462F-8B19-50C21709A520}">
      <dgm:prSet/>
      <dgm:spPr/>
      <dgm:t>
        <a:bodyPr/>
        <a:lstStyle/>
        <a:p>
          <a:endParaRPr lang="en-GB"/>
        </a:p>
      </dgm:t>
    </dgm:pt>
    <dgm:pt modelId="{CA965EE1-EBF9-493B-A4CC-34A38D3F521C}">
      <dgm:prSet phldrT="[Text]" custT="1"/>
      <dgm:spPr>
        <a:solidFill>
          <a:schemeClr val="bg2"/>
        </a:solidFill>
      </dgm:spPr>
      <dgm:t>
        <a:bodyPr/>
        <a:lstStyle/>
        <a:p>
          <a:r>
            <a:rPr lang="en-GB" sz="1800" dirty="0" smtClean="0"/>
            <a:t>Amend Laws to bring in enabling provisions</a:t>
          </a:r>
          <a:endParaRPr lang="en-GB" sz="1800" dirty="0"/>
        </a:p>
      </dgm:t>
    </dgm:pt>
    <dgm:pt modelId="{7D97D644-476C-47CA-9CC5-77C436BE02E2}" type="parTrans" cxnId="{1D9202BD-543B-46A6-A71B-F08AAC854494}">
      <dgm:prSet/>
      <dgm:spPr/>
      <dgm:t>
        <a:bodyPr/>
        <a:lstStyle/>
        <a:p>
          <a:endParaRPr lang="en-GB"/>
        </a:p>
      </dgm:t>
    </dgm:pt>
    <dgm:pt modelId="{B5794FAF-0D37-447A-9787-799E0E2D123E}" type="sibTrans" cxnId="{1D9202BD-543B-46A6-A71B-F08AAC854494}">
      <dgm:prSet/>
      <dgm:spPr/>
      <dgm:t>
        <a:bodyPr/>
        <a:lstStyle/>
        <a:p>
          <a:endParaRPr lang="en-GB"/>
        </a:p>
      </dgm:t>
    </dgm:pt>
    <dgm:pt modelId="{165DDA74-88A8-432F-9B6A-6CA27AD73BBD}">
      <dgm:prSet phldrT="[Text]" custT="1"/>
      <dgm:spPr>
        <a:solidFill>
          <a:schemeClr val="bg2"/>
        </a:solidFill>
      </dgm:spPr>
      <dgm:t>
        <a:bodyPr/>
        <a:lstStyle/>
        <a:p>
          <a:r>
            <a:rPr lang="en-GB" sz="1800" dirty="0" smtClean="0"/>
            <a:t>Amend sub-ordinate legislation to incorporate specific changes</a:t>
          </a:r>
          <a:endParaRPr lang="en-GB" sz="1800" dirty="0"/>
        </a:p>
      </dgm:t>
    </dgm:pt>
    <dgm:pt modelId="{6C0699DB-7D93-4218-9E7C-09C4DF7F35BF}" type="parTrans" cxnId="{7D4712E8-FADB-4933-BA12-701D9521CFB4}">
      <dgm:prSet/>
      <dgm:spPr/>
      <dgm:t>
        <a:bodyPr/>
        <a:lstStyle/>
        <a:p>
          <a:endParaRPr lang="en-GB"/>
        </a:p>
      </dgm:t>
    </dgm:pt>
    <dgm:pt modelId="{0294546C-B9AE-4E27-9E31-AC06CE0F9EE3}" type="sibTrans" cxnId="{7D4712E8-FADB-4933-BA12-701D9521CFB4}">
      <dgm:prSet/>
      <dgm:spPr/>
      <dgm:t>
        <a:bodyPr/>
        <a:lstStyle/>
        <a:p>
          <a:endParaRPr lang="en-GB"/>
        </a:p>
      </dgm:t>
    </dgm:pt>
    <dgm:pt modelId="{2903669E-01CA-406C-A302-E8BB21B76061}" type="pres">
      <dgm:prSet presAssocID="{06124710-BDD3-4EEC-82B1-C456B286AA6F}" presName="CompostProcess" presStyleCnt="0">
        <dgm:presLayoutVars>
          <dgm:dir/>
          <dgm:resizeHandles val="exact"/>
        </dgm:presLayoutVars>
      </dgm:prSet>
      <dgm:spPr/>
    </dgm:pt>
    <dgm:pt modelId="{7949EEA7-1EB9-476C-84EA-F40B94885946}" type="pres">
      <dgm:prSet presAssocID="{06124710-BDD3-4EEC-82B1-C456B286AA6F}" presName="arrow" presStyleLbl="bgShp" presStyleIdx="0" presStyleCnt="1"/>
      <dgm:spPr/>
    </dgm:pt>
    <dgm:pt modelId="{F880CC88-C37C-4734-8533-667A90E19539}" type="pres">
      <dgm:prSet presAssocID="{06124710-BDD3-4EEC-82B1-C456B286AA6F}" presName="linearProcess" presStyleCnt="0"/>
      <dgm:spPr/>
    </dgm:pt>
    <dgm:pt modelId="{86D7666F-24F1-4EF1-A10C-93153EEF041F}" type="pres">
      <dgm:prSet presAssocID="{17BAC954-78C8-4B0E-B5C7-DDA515B86B44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FA92C9-5918-491E-88A6-1F97F16CE226}" type="pres">
      <dgm:prSet presAssocID="{3A1973D1-4772-4801-9AD2-B3B41FEC740E}" presName="sibTrans" presStyleCnt="0"/>
      <dgm:spPr/>
    </dgm:pt>
    <dgm:pt modelId="{78D3005A-703C-48E0-99F4-399CD6001CCE}" type="pres">
      <dgm:prSet presAssocID="{CA965EE1-EBF9-493B-A4CC-34A38D3F521C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B62B1C-46A2-4F27-8152-34E15D20B0E3}" type="pres">
      <dgm:prSet presAssocID="{B5794FAF-0D37-447A-9787-799E0E2D123E}" presName="sibTrans" presStyleCnt="0"/>
      <dgm:spPr/>
    </dgm:pt>
    <dgm:pt modelId="{ADF40B51-38E9-4BDE-B54C-0EC6921D0441}" type="pres">
      <dgm:prSet presAssocID="{165DDA74-88A8-432F-9B6A-6CA27AD73BB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6C633FA-FBA0-4599-B816-62B733A1DD89}" type="presOf" srcId="{CA965EE1-EBF9-493B-A4CC-34A38D3F521C}" destId="{78D3005A-703C-48E0-99F4-399CD6001CCE}" srcOrd="0" destOrd="0" presId="urn:microsoft.com/office/officeart/2005/8/layout/hProcess9"/>
    <dgm:cxn modelId="{28D91FBF-2C6F-4A5C-8CF4-62D8514F9828}" type="presOf" srcId="{06124710-BDD3-4EEC-82B1-C456B286AA6F}" destId="{2903669E-01CA-406C-A302-E8BB21B76061}" srcOrd="0" destOrd="0" presId="urn:microsoft.com/office/officeart/2005/8/layout/hProcess9"/>
    <dgm:cxn modelId="{368B0796-CBEB-48AC-BC6E-D11C84F17D1E}" type="presOf" srcId="{17BAC954-78C8-4B0E-B5C7-DDA515B86B44}" destId="{86D7666F-24F1-4EF1-A10C-93153EEF041F}" srcOrd="0" destOrd="0" presId="urn:microsoft.com/office/officeart/2005/8/layout/hProcess9"/>
    <dgm:cxn modelId="{D911DF2A-CBEB-462F-8B19-50C21709A520}" srcId="{06124710-BDD3-4EEC-82B1-C456B286AA6F}" destId="{17BAC954-78C8-4B0E-B5C7-DDA515B86B44}" srcOrd="0" destOrd="0" parTransId="{91085314-CB59-4692-9FC0-CA78EEF770F4}" sibTransId="{3A1973D1-4772-4801-9AD2-B3B41FEC740E}"/>
    <dgm:cxn modelId="{1D9202BD-543B-46A6-A71B-F08AAC854494}" srcId="{06124710-BDD3-4EEC-82B1-C456B286AA6F}" destId="{CA965EE1-EBF9-493B-A4CC-34A38D3F521C}" srcOrd="1" destOrd="0" parTransId="{7D97D644-476C-47CA-9CC5-77C436BE02E2}" sibTransId="{B5794FAF-0D37-447A-9787-799E0E2D123E}"/>
    <dgm:cxn modelId="{6CA12E30-96D7-4FCE-8A9D-722DC3884FE9}" type="presOf" srcId="{165DDA74-88A8-432F-9B6A-6CA27AD73BBD}" destId="{ADF40B51-38E9-4BDE-B54C-0EC6921D0441}" srcOrd="0" destOrd="0" presId="urn:microsoft.com/office/officeart/2005/8/layout/hProcess9"/>
    <dgm:cxn modelId="{7D4712E8-FADB-4933-BA12-701D9521CFB4}" srcId="{06124710-BDD3-4EEC-82B1-C456B286AA6F}" destId="{165DDA74-88A8-432F-9B6A-6CA27AD73BBD}" srcOrd="2" destOrd="0" parTransId="{6C0699DB-7D93-4218-9E7C-09C4DF7F35BF}" sibTransId="{0294546C-B9AE-4E27-9E31-AC06CE0F9EE3}"/>
    <dgm:cxn modelId="{9E4DF9F3-5A80-4E4C-9C22-DB1E0CB5165E}" type="presParOf" srcId="{2903669E-01CA-406C-A302-E8BB21B76061}" destId="{7949EEA7-1EB9-476C-84EA-F40B94885946}" srcOrd="0" destOrd="0" presId="urn:microsoft.com/office/officeart/2005/8/layout/hProcess9"/>
    <dgm:cxn modelId="{E56F326E-48E4-4139-8E66-227C0EFA474A}" type="presParOf" srcId="{2903669E-01CA-406C-A302-E8BB21B76061}" destId="{F880CC88-C37C-4734-8533-667A90E19539}" srcOrd="1" destOrd="0" presId="urn:microsoft.com/office/officeart/2005/8/layout/hProcess9"/>
    <dgm:cxn modelId="{A37C54DE-8582-4BFE-94EC-DBEF07A4B590}" type="presParOf" srcId="{F880CC88-C37C-4734-8533-667A90E19539}" destId="{86D7666F-24F1-4EF1-A10C-93153EEF041F}" srcOrd="0" destOrd="0" presId="urn:microsoft.com/office/officeart/2005/8/layout/hProcess9"/>
    <dgm:cxn modelId="{117CC546-65C5-4B7E-ADED-2D70410CDBAB}" type="presParOf" srcId="{F880CC88-C37C-4734-8533-667A90E19539}" destId="{BEFA92C9-5918-491E-88A6-1F97F16CE226}" srcOrd="1" destOrd="0" presId="urn:microsoft.com/office/officeart/2005/8/layout/hProcess9"/>
    <dgm:cxn modelId="{EDD7863C-C2CC-44F1-B03B-110C940A51FC}" type="presParOf" srcId="{F880CC88-C37C-4734-8533-667A90E19539}" destId="{78D3005A-703C-48E0-99F4-399CD6001CCE}" srcOrd="2" destOrd="0" presId="urn:microsoft.com/office/officeart/2005/8/layout/hProcess9"/>
    <dgm:cxn modelId="{85DB754F-953F-4639-8FF0-44277A392839}" type="presParOf" srcId="{F880CC88-C37C-4734-8533-667A90E19539}" destId="{D8B62B1C-46A2-4F27-8152-34E15D20B0E3}" srcOrd="3" destOrd="0" presId="urn:microsoft.com/office/officeart/2005/8/layout/hProcess9"/>
    <dgm:cxn modelId="{383A7A54-7B49-43E5-A27C-8E6F42A5203F}" type="presParOf" srcId="{F880CC88-C37C-4734-8533-667A90E19539}" destId="{ADF40B51-38E9-4BDE-B54C-0EC6921D044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C1F11C-EF67-4C18-A7F1-8D81FE5CC2EB}">
      <dsp:nvSpPr>
        <dsp:cNvPr id="0" name=""/>
        <dsp:cNvSpPr/>
      </dsp:nvSpPr>
      <dsp:spPr>
        <a:xfrm>
          <a:off x="215697" y="2115"/>
          <a:ext cx="1416455" cy="786919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Arial Photography</a:t>
          </a:r>
          <a:endParaRPr lang="en-GB" sz="1600" kern="1200" dirty="0"/>
        </a:p>
      </dsp:txBody>
      <dsp:txXfrm>
        <a:off x="215697" y="2115"/>
        <a:ext cx="1416455" cy="786919"/>
      </dsp:txXfrm>
    </dsp:sp>
    <dsp:sp modelId="{6EA382BE-E5AB-4C79-B167-58D24635FA3B}">
      <dsp:nvSpPr>
        <dsp:cNvPr id="0" name=""/>
        <dsp:cNvSpPr/>
      </dsp:nvSpPr>
      <dsp:spPr>
        <a:xfrm rot="5400000">
          <a:off x="776377" y="808707"/>
          <a:ext cx="295094" cy="354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776377" y="808707"/>
        <a:ext cx="295094" cy="354113"/>
      </dsp:txXfrm>
    </dsp:sp>
    <dsp:sp modelId="{CEB0708A-A3EC-4C83-B7F8-461DC81309B0}">
      <dsp:nvSpPr>
        <dsp:cNvPr id="0" name=""/>
        <dsp:cNvSpPr/>
      </dsp:nvSpPr>
      <dsp:spPr>
        <a:xfrm>
          <a:off x="215697" y="1182494"/>
          <a:ext cx="1416455" cy="786919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Bromide Prints &amp; DEM</a:t>
          </a:r>
          <a:endParaRPr lang="en-GB" sz="1600" kern="1200" dirty="0"/>
        </a:p>
      </dsp:txBody>
      <dsp:txXfrm>
        <a:off x="215697" y="1182494"/>
        <a:ext cx="1416455" cy="786919"/>
      </dsp:txXfrm>
    </dsp:sp>
    <dsp:sp modelId="{4DF48A36-AA3E-4D62-A76E-584AA7BFAC65}">
      <dsp:nvSpPr>
        <dsp:cNvPr id="0" name=""/>
        <dsp:cNvSpPr/>
      </dsp:nvSpPr>
      <dsp:spPr>
        <a:xfrm rot="5400000">
          <a:off x="776377" y="1989087"/>
          <a:ext cx="295094" cy="354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776377" y="1989087"/>
        <a:ext cx="295094" cy="354113"/>
      </dsp:txXfrm>
    </dsp:sp>
    <dsp:sp modelId="{E81057D7-B245-42C7-BBD9-12B3D08D1CC0}">
      <dsp:nvSpPr>
        <dsp:cNvPr id="0" name=""/>
        <dsp:cNvSpPr/>
      </dsp:nvSpPr>
      <dsp:spPr>
        <a:xfrm>
          <a:off x="215697" y="2362873"/>
          <a:ext cx="1416455" cy="786919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Ortho Rectification</a:t>
          </a:r>
          <a:endParaRPr lang="en-GB" sz="1600" kern="1200" dirty="0"/>
        </a:p>
      </dsp:txBody>
      <dsp:txXfrm>
        <a:off x="215697" y="2362873"/>
        <a:ext cx="1416455" cy="786919"/>
      </dsp:txXfrm>
    </dsp:sp>
    <dsp:sp modelId="{433BFF0F-A823-458D-81B1-2EFE9E141107}">
      <dsp:nvSpPr>
        <dsp:cNvPr id="0" name=""/>
        <dsp:cNvSpPr/>
      </dsp:nvSpPr>
      <dsp:spPr>
        <a:xfrm rot="5400000">
          <a:off x="776377" y="3169466"/>
          <a:ext cx="295094" cy="35411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776377" y="3169466"/>
        <a:ext cx="295094" cy="354113"/>
      </dsp:txXfrm>
    </dsp:sp>
    <dsp:sp modelId="{E919B914-D99F-4F16-9314-3D59AD86EAFE}">
      <dsp:nvSpPr>
        <dsp:cNvPr id="0" name=""/>
        <dsp:cNvSpPr/>
      </dsp:nvSpPr>
      <dsp:spPr>
        <a:xfrm>
          <a:off x="215697" y="3543253"/>
          <a:ext cx="1416455" cy="786919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Demarcation of Boundaries</a:t>
          </a:r>
          <a:endParaRPr lang="en-GB" sz="1600" kern="1200" dirty="0"/>
        </a:p>
      </dsp:txBody>
      <dsp:txXfrm>
        <a:off x="215697" y="3543253"/>
        <a:ext cx="1416455" cy="78691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C1F11C-EF67-4C18-A7F1-8D81FE5CC2EB}">
      <dsp:nvSpPr>
        <dsp:cNvPr id="0" name=""/>
        <dsp:cNvSpPr/>
      </dsp:nvSpPr>
      <dsp:spPr>
        <a:xfrm>
          <a:off x="0" y="4228"/>
          <a:ext cx="1847850" cy="786151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Publish Provisional Register of Titles</a:t>
          </a:r>
          <a:endParaRPr lang="en-GB" sz="1600" kern="1200" dirty="0"/>
        </a:p>
      </dsp:txBody>
      <dsp:txXfrm>
        <a:off x="0" y="4228"/>
        <a:ext cx="1847850" cy="786151"/>
      </dsp:txXfrm>
    </dsp:sp>
    <dsp:sp modelId="{6EA382BE-E5AB-4C79-B167-58D24635FA3B}">
      <dsp:nvSpPr>
        <dsp:cNvPr id="0" name=""/>
        <dsp:cNvSpPr/>
      </dsp:nvSpPr>
      <dsp:spPr>
        <a:xfrm rot="5400000">
          <a:off x="776521" y="810033"/>
          <a:ext cx="294806" cy="3537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776521" y="810033"/>
        <a:ext cx="294806" cy="353767"/>
      </dsp:txXfrm>
    </dsp:sp>
    <dsp:sp modelId="{CEB0708A-A3EC-4C83-B7F8-461DC81309B0}">
      <dsp:nvSpPr>
        <dsp:cNvPr id="0" name=""/>
        <dsp:cNvSpPr/>
      </dsp:nvSpPr>
      <dsp:spPr>
        <a:xfrm>
          <a:off x="0" y="1183455"/>
          <a:ext cx="1847850" cy="786151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Link LPM with owner</a:t>
          </a:r>
          <a:endParaRPr lang="en-GB" sz="1600" kern="1200" dirty="0"/>
        </a:p>
      </dsp:txBody>
      <dsp:txXfrm>
        <a:off x="0" y="1183455"/>
        <a:ext cx="1847850" cy="786151"/>
      </dsp:txXfrm>
    </dsp:sp>
    <dsp:sp modelId="{4DF48A36-AA3E-4D62-A76E-584AA7BFAC65}">
      <dsp:nvSpPr>
        <dsp:cNvPr id="0" name=""/>
        <dsp:cNvSpPr/>
      </dsp:nvSpPr>
      <dsp:spPr>
        <a:xfrm rot="5400000">
          <a:off x="776521" y="1989260"/>
          <a:ext cx="294806" cy="3537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776521" y="1989260"/>
        <a:ext cx="294806" cy="353767"/>
      </dsp:txXfrm>
    </dsp:sp>
    <dsp:sp modelId="{E81057D7-B245-42C7-BBD9-12B3D08D1CC0}">
      <dsp:nvSpPr>
        <dsp:cNvPr id="0" name=""/>
        <dsp:cNvSpPr/>
      </dsp:nvSpPr>
      <dsp:spPr>
        <a:xfrm>
          <a:off x="0" y="2362681"/>
          <a:ext cx="1847850" cy="786151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Generation of Land Parcel Map</a:t>
          </a:r>
          <a:endParaRPr lang="en-GB" sz="1600" kern="1200" dirty="0"/>
        </a:p>
      </dsp:txBody>
      <dsp:txXfrm>
        <a:off x="0" y="2362681"/>
        <a:ext cx="1847850" cy="786151"/>
      </dsp:txXfrm>
    </dsp:sp>
    <dsp:sp modelId="{433BFF0F-A823-458D-81B1-2EFE9E141107}">
      <dsp:nvSpPr>
        <dsp:cNvPr id="0" name=""/>
        <dsp:cNvSpPr/>
      </dsp:nvSpPr>
      <dsp:spPr>
        <a:xfrm rot="5400000">
          <a:off x="776521" y="3168486"/>
          <a:ext cx="294806" cy="3537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/>
        </a:p>
      </dsp:txBody>
      <dsp:txXfrm rot="5400000">
        <a:off x="776521" y="3168486"/>
        <a:ext cx="294806" cy="353767"/>
      </dsp:txXfrm>
    </dsp:sp>
    <dsp:sp modelId="{E919B914-D99F-4F16-9314-3D59AD86EAFE}">
      <dsp:nvSpPr>
        <dsp:cNvPr id="0" name=""/>
        <dsp:cNvSpPr/>
      </dsp:nvSpPr>
      <dsp:spPr>
        <a:xfrm>
          <a:off x="0" y="3541908"/>
          <a:ext cx="1847850" cy="786151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Title Enquiry</a:t>
          </a:r>
          <a:endParaRPr lang="en-GB" sz="1600" kern="1200" dirty="0"/>
        </a:p>
      </dsp:txBody>
      <dsp:txXfrm>
        <a:off x="0" y="3541908"/>
        <a:ext cx="1847850" cy="7861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C1F11C-EF67-4C18-A7F1-8D81FE5CC2EB}">
      <dsp:nvSpPr>
        <dsp:cNvPr id="0" name=""/>
        <dsp:cNvSpPr/>
      </dsp:nvSpPr>
      <dsp:spPr>
        <a:xfrm>
          <a:off x="65821" y="0"/>
          <a:ext cx="1716207" cy="827088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Disputes Settlement</a:t>
          </a:r>
          <a:endParaRPr lang="en-GB" sz="1600" kern="1200" dirty="0"/>
        </a:p>
      </dsp:txBody>
      <dsp:txXfrm>
        <a:off x="65821" y="0"/>
        <a:ext cx="1716207" cy="827088"/>
      </dsp:txXfrm>
    </dsp:sp>
    <dsp:sp modelId="{6EA382BE-E5AB-4C79-B167-58D24635FA3B}">
      <dsp:nvSpPr>
        <dsp:cNvPr id="0" name=""/>
        <dsp:cNvSpPr/>
      </dsp:nvSpPr>
      <dsp:spPr>
        <a:xfrm rot="5400000">
          <a:off x="768846" y="847765"/>
          <a:ext cx="310157" cy="3721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5400000">
        <a:off x="768846" y="847765"/>
        <a:ext cx="310157" cy="372189"/>
      </dsp:txXfrm>
    </dsp:sp>
    <dsp:sp modelId="{CEB0708A-A3EC-4C83-B7F8-461DC81309B0}">
      <dsp:nvSpPr>
        <dsp:cNvPr id="0" name=""/>
        <dsp:cNvSpPr/>
      </dsp:nvSpPr>
      <dsp:spPr>
        <a:xfrm>
          <a:off x="65821" y="1240631"/>
          <a:ext cx="1716207" cy="827088"/>
        </a:xfrm>
        <a:prstGeom prst="roundRect">
          <a:avLst>
            <a:gd name="adj" fmla="val 10000"/>
          </a:avLst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Publish Final Register of Titles</a:t>
          </a:r>
          <a:endParaRPr lang="en-GB" sz="1600" kern="1200" dirty="0"/>
        </a:p>
      </dsp:txBody>
      <dsp:txXfrm>
        <a:off x="65821" y="1240631"/>
        <a:ext cx="1716207" cy="827088"/>
      </dsp:txXfrm>
    </dsp:sp>
    <dsp:sp modelId="{4DF48A36-AA3E-4D62-A76E-584AA7BFAC65}">
      <dsp:nvSpPr>
        <dsp:cNvPr id="0" name=""/>
        <dsp:cNvSpPr/>
      </dsp:nvSpPr>
      <dsp:spPr>
        <a:xfrm rot="5400000">
          <a:off x="768845" y="2088397"/>
          <a:ext cx="310158" cy="3721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/>
        </a:p>
      </dsp:txBody>
      <dsp:txXfrm rot="5400000">
        <a:off x="768845" y="2088397"/>
        <a:ext cx="310158" cy="372189"/>
      </dsp:txXfrm>
    </dsp:sp>
    <dsp:sp modelId="{E81057D7-B245-42C7-BBD9-12B3D08D1CC0}">
      <dsp:nvSpPr>
        <dsp:cNvPr id="0" name=""/>
        <dsp:cNvSpPr/>
      </dsp:nvSpPr>
      <dsp:spPr>
        <a:xfrm>
          <a:off x="65821" y="2481264"/>
          <a:ext cx="1716207" cy="82708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Final Register of Titles</a:t>
          </a:r>
          <a:endParaRPr lang="en-GB" sz="1600" kern="1200" dirty="0"/>
        </a:p>
      </dsp:txBody>
      <dsp:txXfrm>
        <a:off x="65821" y="2481264"/>
        <a:ext cx="1716207" cy="82708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9D6BDD-4F12-447D-9ECC-E09AB8A5E8FD}">
      <dsp:nvSpPr>
        <dsp:cNvPr id="0" name=""/>
        <dsp:cNvSpPr/>
      </dsp:nvSpPr>
      <dsp:spPr>
        <a:xfrm>
          <a:off x="1651000" y="0"/>
          <a:ext cx="1651000" cy="1354666"/>
        </a:xfrm>
        <a:prstGeom prst="trapezoid">
          <a:avLst>
            <a:gd name="adj" fmla="val 6093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Constitution</a:t>
          </a:r>
          <a:endParaRPr lang="en-GB" sz="1600" b="1" kern="1200" dirty="0"/>
        </a:p>
      </dsp:txBody>
      <dsp:txXfrm>
        <a:off x="1651000" y="0"/>
        <a:ext cx="1651000" cy="1354666"/>
      </dsp:txXfrm>
    </dsp:sp>
    <dsp:sp modelId="{7731DEAD-5DA2-4096-8E61-7F025C1BCB18}">
      <dsp:nvSpPr>
        <dsp:cNvPr id="0" name=""/>
        <dsp:cNvSpPr/>
      </dsp:nvSpPr>
      <dsp:spPr>
        <a:xfrm>
          <a:off x="825499" y="1354666"/>
          <a:ext cx="3302000" cy="1354666"/>
        </a:xfrm>
        <a:prstGeom prst="trapezoid">
          <a:avLst>
            <a:gd name="adj" fmla="val 6093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Laws</a:t>
          </a:r>
          <a:r>
            <a:rPr lang="en-GB" sz="1600" kern="1200" dirty="0" smtClean="0"/>
            <a:t> enacted by Parliament, State and UT Legislatures</a:t>
          </a:r>
          <a:endParaRPr lang="en-GB" sz="1600" kern="1200" dirty="0"/>
        </a:p>
      </dsp:txBody>
      <dsp:txXfrm>
        <a:off x="1403349" y="1354666"/>
        <a:ext cx="2146300" cy="1354666"/>
      </dsp:txXfrm>
    </dsp:sp>
    <dsp:sp modelId="{13557374-7C12-4C1B-8084-1F1FC240F7FA}">
      <dsp:nvSpPr>
        <dsp:cNvPr id="0" name=""/>
        <dsp:cNvSpPr/>
      </dsp:nvSpPr>
      <dsp:spPr>
        <a:xfrm>
          <a:off x="0" y="2709333"/>
          <a:ext cx="4953000" cy="1354666"/>
        </a:xfrm>
        <a:prstGeom prst="trapezoid">
          <a:avLst>
            <a:gd name="adj" fmla="val 6093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b="1" kern="1200" dirty="0" smtClean="0"/>
            <a:t>Subordinate Legislation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(Rules, Regulations, Codes, by-laws made by authorities identified and delegated in the law)</a:t>
          </a:r>
          <a:endParaRPr lang="en-GB" sz="1600" kern="1200" dirty="0"/>
        </a:p>
      </dsp:txBody>
      <dsp:txXfrm>
        <a:off x="866774" y="2709333"/>
        <a:ext cx="3219450" cy="135466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49EEA7-1EB9-476C-84EA-F40B94885946}">
      <dsp:nvSpPr>
        <dsp:cNvPr id="0" name=""/>
        <dsp:cNvSpPr/>
      </dsp:nvSpPr>
      <dsp:spPr>
        <a:xfrm>
          <a:off x="640079" y="0"/>
          <a:ext cx="725424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D7666F-24F1-4EF1-A10C-93153EEF041F}">
      <dsp:nvSpPr>
        <dsp:cNvPr id="0" name=""/>
        <dsp:cNvSpPr/>
      </dsp:nvSpPr>
      <dsp:spPr>
        <a:xfrm>
          <a:off x="0" y="1219199"/>
          <a:ext cx="2560320" cy="1625600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Undertake GPR</a:t>
          </a:r>
          <a:endParaRPr lang="en-GB" sz="1800" kern="1200" dirty="0"/>
        </a:p>
      </dsp:txBody>
      <dsp:txXfrm>
        <a:off x="0" y="1219199"/>
        <a:ext cx="2560320" cy="1625600"/>
      </dsp:txXfrm>
    </dsp:sp>
    <dsp:sp modelId="{78D3005A-703C-48E0-99F4-399CD6001CCE}">
      <dsp:nvSpPr>
        <dsp:cNvPr id="0" name=""/>
        <dsp:cNvSpPr/>
      </dsp:nvSpPr>
      <dsp:spPr>
        <a:xfrm>
          <a:off x="2987040" y="1219199"/>
          <a:ext cx="2560320" cy="1625600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Amend Laws to bring in enabling provisions</a:t>
          </a:r>
          <a:endParaRPr lang="en-GB" sz="1800" kern="1200" dirty="0"/>
        </a:p>
      </dsp:txBody>
      <dsp:txXfrm>
        <a:off x="2987040" y="1219199"/>
        <a:ext cx="2560320" cy="1625600"/>
      </dsp:txXfrm>
    </dsp:sp>
    <dsp:sp modelId="{ADF40B51-38E9-4BDE-B54C-0EC6921D0441}">
      <dsp:nvSpPr>
        <dsp:cNvPr id="0" name=""/>
        <dsp:cNvSpPr/>
      </dsp:nvSpPr>
      <dsp:spPr>
        <a:xfrm>
          <a:off x="5974080" y="1219199"/>
          <a:ext cx="2560320" cy="1625600"/>
        </a:xfrm>
        <a:prstGeom prst="roundRect">
          <a:avLst/>
        </a:prstGeom>
        <a:solidFill>
          <a:schemeClr val="bg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Amend sub-ordinate legislation to incorporate specific changes</a:t>
          </a:r>
          <a:endParaRPr lang="en-GB" sz="1800" kern="1200" dirty="0"/>
        </a:p>
      </dsp:txBody>
      <dsp:txXfrm>
        <a:off x="5974080" y="1219199"/>
        <a:ext cx="2560320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wmf"/><Relationship Id="rId5" Type="http://schemas.openxmlformats.org/officeDocument/2006/relationships/image" Target="../media/image7.wmf"/><Relationship Id="rId6" Type="http://schemas.openxmlformats.org/officeDocument/2006/relationships/image" Target="../media/image8.wmf"/><Relationship Id="rId1" Type="http://schemas.openxmlformats.org/officeDocument/2006/relationships/image" Target="../media/image3.wmf"/><Relationship Id="rId2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6.wmf"/><Relationship Id="rId5" Type="http://schemas.openxmlformats.org/officeDocument/2006/relationships/image" Target="../media/image7.wmf"/><Relationship Id="rId6" Type="http://schemas.openxmlformats.org/officeDocument/2006/relationships/image" Target="../media/image8.wmf"/><Relationship Id="rId7" Type="http://schemas.openxmlformats.org/officeDocument/2006/relationships/image" Target="../media/image13.wmf"/><Relationship Id="rId1" Type="http://schemas.openxmlformats.org/officeDocument/2006/relationships/image" Target="../media/image3.wmf"/><Relationship Id="rId2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95299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474308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6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8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17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305891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341476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81609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06C051-FB3B-4A91-BB39-FD68EEEF6D1A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050690-2472-4AEB-847C-D962740157A6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8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5363" y="768350"/>
            <a:ext cx="5113337" cy="3836988"/>
          </a:xfrm>
          <a:ln/>
        </p:spPr>
      </p:sp>
      <p:sp>
        <p:nvSpPr>
          <p:cNvPr id="388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8350"/>
            <a:ext cx="5113338" cy="3836988"/>
          </a:xfrm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685" y="4862016"/>
            <a:ext cx="5205932" cy="4605084"/>
          </a:xfrm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theme" Target="../theme/theme2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wmf"/><Relationship Id="rId12" Type="http://schemas.openxmlformats.org/officeDocument/2006/relationships/image" Target="../media/image10.wmf"/><Relationship Id="rId13" Type="http://schemas.openxmlformats.org/officeDocument/2006/relationships/image" Target="../media/image12.wmf"/><Relationship Id="rId14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oleObject8.bin"/><Relationship Id="rId5" Type="http://schemas.openxmlformats.org/officeDocument/2006/relationships/oleObject" Target="../embeddings/oleObject9.bin"/><Relationship Id="rId6" Type="http://schemas.openxmlformats.org/officeDocument/2006/relationships/oleObject" Target="../embeddings/oleObject10.bin"/><Relationship Id="rId7" Type="http://schemas.openxmlformats.org/officeDocument/2006/relationships/oleObject" Target="../embeddings/oleObject11.bin"/><Relationship Id="rId8" Type="http://schemas.openxmlformats.org/officeDocument/2006/relationships/oleObject" Target="../embeddings/oleObject12.bin"/><Relationship Id="rId9" Type="http://schemas.openxmlformats.org/officeDocument/2006/relationships/oleObject" Target="../embeddings/oleObject13.bin"/><Relationship Id="rId10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3" Type="http://schemas.openxmlformats.org/officeDocument/2006/relationships/diagramData" Target="../diagrams/data3.xml"/><Relationship Id="rId14" Type="http://schemas.openxmlformats.org/officeDocument/2006/relationships/diagramLayout" Target="../diagrams/layout3.xml"/><Relationship Id="rId15" Type="http://schemas.openxmlformats.org/officeDocument/2006/relationships/diagramQuickStyle" Target="../diagrams/quickStyle3.xml"/><Relationship Id="rId16" Type="http://schemas.openxmlformats.org/officeDocument/2006/relationships/diagramColors" Target="../diagrams/colors3.xml"/><Relationship Id="rId1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wmf"/><Relationship Id="rId12" Type="http://schemas.openxmlformats.org/officeDocument/2006/relationships/image" Target="../media/image10.wmf"/><Relationship Id="rId13" Type="http://schemas.openxmlformats.org/officeDocument/2006/relationships/image" Target="../media/image11.wmf"/><Relationship Id="rId14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rgbClr val="000000"/>
                </a:solidFill>
              </a:rPr>
              <a:t>Government Process Re-engineering</a:t>
            </a:r>
            <a:endParaRPr lang="en-US" sz="3600" dirty="0" smtClean="0">
              <a:solidFill>
                <a:srgbClr val="000000"/>
              </a:solidFill>
            </a:endParaRPr>
          </a:p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SeMT-</a:t>
            </a:r>
            <a:r>
              <a:rPr lang="en-US" sz="3600" dirty="0" err="1" smtClean="0">
                <a:solidFill>
                  <a:srgbClr val="000000"/>
                </a:solidFill>
              </a:rPr>
              <a:t>B’Luru</a:t>
            </a:r>
            <a:r>
              <a:rPr lang="en-US" sz="3600" dirty="0" smtClean="0">
                <a:solidFill>
                  <a:srgbClr val="000000"/>
                </a:solidFill>
              </a:rPr>
              <a:t>- 12 Mar 14</a:t>
            </a:r>
            <a:endParaRPr lang="en-US" sz="3600" dirty="0" smtClean="0">
              <a:solidFill>
                <a:srgbClr val="000000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905986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Session 6: Optimization the Processes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Wg Cdr A K Srinivas (Retd)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Director-AIPER</a:t>
            </a:r>
            <a:endParaRPr lang="en-US" i="1" dirty="0">
              <a:solidFill>
                <a:srgbClr val="2583AA"/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Look for options for waste elimination / parallel processing  </a:t>
            </a:r>
            <a:br>
              <a:rPr lang="en-US" b="1" dirty="0" smtClean="0">
                <a:solidFill>
                  <a:srgbClr val="000000"/>
                </a:solidFill>
              </a:rPr>
            </a:br>
            <a:endParaRPr lang="en-GB" b="1" dirty="0" smtClean="0">
              <a:solidFill>
                <a:srgbClr val="000000"/>
              </a:solidFill>
            </a:endParaRPr>
          </a:p>
        </p:txBody>
      </p:sp>
      <p:sp>
        <p:nvSpPr>
          <p:cNvPr id="347139" name="Rectangle 3"/>
          <p:cNvSpPr>
            <a:spLocks noChangeArrowheads="1"/>
          </p:cNvSpPr>
          <p:nvPr/>
        </p:nvSpPr>
        <p:spPr bwMode="auto">
          <a:xfrm>
            <a:off x="70897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47140" name="Rectangle 4"/>
          <p:cNvSpPr>
            <a:spLocks noChangeArrowheads="1"/>
          </p:cNvSpPr>
          <p:nvPr/>
        </p:nvSpPr>
        <p:spPr bwMode="auto">
          <a:xfrm>
            <a:off x="841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</a:p>
        </p:txBody>
      </p:sp>
      <p:sp>
        <p:nvSpPr>
          <p:cNvPr id="347141" name="Rectangle 5"/>
          <p:cNvSpPr>
            <a:spLocks noChangeArrowheads="1"/>
          </p:cNvSpPr>
          <p:nvPr/>
        </p:nvSpPr>
        <p:spPr bwMode="auto">
          <a:xfrm>
            <a:off x="30480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</a:p>
        </p:txBody>
      </p:sp>
      <p:sp>
        <p:nvSpPr>
          <p:cNvPr id="347142" name="Rectangle 6"/>
          <p:cNvSpPr>
            <a:spLocks noChangeArrowheads="1"/>
          </p:cNvSpPr>
          <p:nvPr/>
        </p:nvSpPr>
        <p:spPr bwMode="auto">
          <a:xfrm>
            <a:off x="80772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47143" name="Rectangle 7"/>
          <p:cNvSpPr>
            <a:spLocks noChangeArrowheads="1"/>
          </p:cNvSpPr>
          <p:nvPr/>
        </p:nvSpPr>
        <p:spPr bwMode="auto">
          <a:xfrm>
            <a:off x="44577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 smtClean="0">
                <a:latin typeface="+mj-lt"/>
                <a:cs typeface="Arial" charset="0"/>
              </a:rPr>
              <a:t>2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7144" name="Rectangle 8"/>
          <p:cNvSpPr>
            <a:spLocks noChangeArrowheads="1"/>
          </p:cNvSpPr>
          <p:nvPr/>
        </p:nvSpPr>
        <p:spPr bwMode="auto">
          <a:xfrm>
            <a:off x="69723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 smtClean="0">
                <a:latin typeface="+mj-lt"/>
                <a:cs typeface="Arial" charset="0"/>
              </a:rPr>
              <a:t>2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7145" name="Rectangle 9"/>
          <p:cNvSpPr>
            <a:spLocks noChangeArrowheads="1"/>
          </p:cNvSpPr>
          <p:nvPr/>
        </p:nvSpPr>
        <p:spPr bwMode="auto">
          <a:xfrm>
            <a:off x="80010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4 days</a:t>
            </a:r>
          </a:p>
        </p:txBody>
      </p:sp>
      <p:sp>
        <p:nvSpPr>
          <p:cNvPr id="347146" name="Rectangle 10"/>
          <p:cNvSpPr>
            <a:spLocks noChangeArrowheads="1"/>
          </p:cNvSpPr>
          <p:nvPr/>
        </p:nvSpPr>
        <p:spPr bwMode="auto">
          <a:xfrm>
            <a:off x="9144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5368925" y="5057775"/>
            <a:ext cx="2632075" cy="962025"/>
          </a:xfrm>
          <a:prstGeom prst="wedgeRoundRectCallout">
            <a:avLst>
              <a:gd name="adj1" fmla="val 19336"/>
              <a:gd name="adj2" fmla="val -23382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Can 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pre-print card &amp; book and make it available at the branch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2057400" y="4576762"/>
            <a:ext cx="2828925" cy="962025"/>
          </a:xfrm>
          <a:prstGeom prst="wedgeRoundRectCallout">
            <a:avLst>
              <a:gd name="adj1" fmla="val 19336"/>
              <a:gd name="adj2" fmla="val -233827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Data can be recorded post account opening, at the centralised data entry place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ChangeArrowheads="1"/>
          </p:cNvSpPr>
          <p:nvPr/>
        </p:nvSpPr>
        <p:spPr bwMode="auto">
          <a:xfrm>
            <a:off x="793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49187" name="Rectangle 3"/>
          <p:cNvSpPr>
            <a:spLocks noChangeArrowheads="1"/>
          </p:cNvSpPr>
          <p:nvPr/>
        </p:nvSpPr>
        <p:spPr bwMode="auto">
          <a:xfrm>
            <a:off x="-381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9188" name="Rectangle 4"/>
          <p:cNvSpPr>
            <a:spLocks noChangeArrowheads="1"/>
          </p:cNvSpPr>
          <p:nvPr/>
        </p:nvSpPr>
        <p:spPr bwMode="auto">
          <a:xfrm>
            <a:off x="841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</a:p>
        </p:txBody>
      </p:sp>
      <p:sp>
        <p:nvSpPr>
          <p:cNvPr id="349189" name="Rectangle 5"/>
          <p:cNvSpPr>
            <a:spLocks noChangeArrowheads="1"/>
          </p:cNvSpPr>
          <p:nvPr/>
        </p:nvSpPr>
        <p:spPr bwMode="auto">
          <a:xfrm>
            <a:off x="30480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</a:p>
        </p:txBody>
      </p:sp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80772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49191" name="Rectangle 7"/>
          <p:cNvSpPr>
            <a:spLocks noChangeArrowheads="1"/>
          </p:cNvSpPr>
          <p:nvPr/>
        </p:nvSpPr>
        <p:spPr bwMode="auto">
          <a:xfrm>
            <a:off x="44577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9192" name="Rectangle 8"/>
          <p:cNvSpPr>
            <a:spLocks noChangeArrowheads="1"/>
          </p:cNvSpPr>
          <p:nvPr/>
        </p:nvSpPr>
        <p:spPr bwMode="auto">
          <a:xfrm>
            <a:off x="80010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4 days</a:t>
            </a:r>
          </a:p>
        </p:txBody>
      </p:sp>
      <p:sp>
        <p:nvSpPr>
          <p:cNvPr id="349193" name="Rectangle 9"/>
          <p:cNvSpPr>
            <a:spLocks noChangeArrowheads="1"/>
          </p:cNvSpPr>
          <p:nvPr/>
        </p:nvSpPr>
        <p:spPr bwMode="auto">
          <a:xfrm>
            <a:off x="9144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349194" name="AutoShape 10"/>
          <p:cNvSpPr>
            <a:spLocks noChangeArrowheads="1"/>
          </p:cNvSpPr>
          <p:nvPr/>
        </p:nvSpPr>
        <p:spPr bwMode="auto">
          <a:xfrm flipH="1">
            <a:off x="1066800" y="2633663"/>
            <a:ext cx="914400" cy="709612"/>
          </a:xfrm>
          <a:custGeom>
            <a:avLst/>
            <a:gdLst>
              <a:gd name="G0" fmla="+- 16200 0 0"/>
              <a:gd name="G1" fmla="+- 4757 0 0"/>
              <a:gd name="G2" fmla="+- 21600 0 4757"/>
              <a:gd name="G3" fmla="+- 10800 0 4757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4757"/>
                </a:lnTo>
                <a:lnTo>
                  <a:pt x="3375" y="4757"/>
                </a:lnTo>
                <a:lnTo>
                  <a:pt x="3375" y="16843"/>
                </a:lnTo>
                <a:lnTo>
                  <a:pt x="16200" y="16843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57"/>
                </a:moveTo>
                <a:lnTo>
                  <a:pt x="1350" y="16843"/>
                </a:lnTo>
                <a:lnTo>
                  <a:pt x="2700" y="16843"/>
                </a:lnTo>
                <a:lnTo>
                  <a:pt x="2700" y="4757"/>
                </a:lnTo>
                <a:close/>
              </a:path>
              <a:path w="21600" h="21600">
                <a:moveTo>
                  <a:pt x="0" y="4757"/>
                </a:moveTo>
                <a:lnTo>
                  <a:pt x="0" y="16843"/>
                </a:lnTo>
                <a:lnTo>
                  <a:pt x="675" y="16843"/>
                </a:lnTo>
                <a:lnTo>
                  <a:pt x="675" y="4757"/>
                </a:lnTo>
                <a:close/>
              </a:path>
            </a:pathLst>
          </a:cu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Redesign the process (1/4)</a:t>
            </a:r>
            <a:endParaRPr lang="en-GB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auto">
          <a:xfrm>
            <a:off x="793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51235" name="Rectangle 3"/>
          <p:cNvSpPr>
            <a:spLocks noChangeArrowheads="1"/>
          </p:cNvSpPr>
          <p:nvPr/>
        </p:nvSpPr>
        <p:spPr bwMode="auto">
          <a:xfrm>
            <a:off x="-381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1236" name="Rectangle 4"/>
          <p:cNvSpPr>
            <a:spLocks noChangeArrowheads="1"/>
          </p:cNvSpPr>
          <p:nvPr/>
        </p:nvSpPr>
        <p:spPr bwMode="auto">
          <a:xfrm>
            <a:off x="841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</a:p>
        </p:txBody>
      </p:sp>
      <p:sp>
        <p:nvSpPr>
          <p:cNvPr id="351237" name="Rectangle 5"/>
          <p:cNvSpPr>
            <a:spLocks noChangeArrowheads="1"/>
          </p:cNvSpPr>
          <p:nvPr/>
        </p:nvSpPr>
        <p:spPr bwMode="auto">
          <a:xfrm>
            <a:off x="80772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51238" name="Rectangle 6"/>
          <p:cNvSpPr>
            <a:spLocks noChangeArrowheads="1"/>
          </p:cNvSpPr>
          <p:nvPr/>
        </p:nvSpPr>
        <p:spPr bwMode="auto">
          <a:xfrm>
            <a:off x="80010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4 days</a:t>
            </a:r>
          </a:p>
        </p:txBody>
      </p:sp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9144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351240" name="Rectangle 8"/>
          <p:cNvSpPr>
            <a:spLocks noChangeArrowheads="1"/>
          </p:cNvSpPr>
          <p:nvPr/>
        </p:nvSpPr>
        <p:spPr bwMode="auto">
          <a:xfrm>
            <a:off x="50292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</a:p>
        </p:txBody>
      </p:sp>
      <p:sp>
        <p:nvSpPr>
          <p:cNvPr id="351241" name="Rectangle 9"/>
          <p:cNvSpPr>
            <a:spLocks noChangeArrowheads="1"/>
          </p:cNvSpPr>
          <p:nvPr/>
        </p:nvSpPr>
        <p:spPr bwMode="auto">
          <a:xfrm>
            <a:off x="64389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1242" name="AutoShape 10"/>
          <p:cNvSpPr>
            <a:spLocks noChangeArrowheads="1"/>
          </p:cNvSpPr>
          <p:nvPr/>
        </p:nvSpPr>
        <p:spPr bwMode="auto">
          <a:xfrm>
            <a:off x="4071938" y="2100263"/>
            <a:ext cx="914400" cy="709612"/>
          </a:xfrm>
          <a:custGeom>
            <a:avLst/>
            <a:gdLst>
              <a:gd name="G0" fmla="+- 16200 0 0"/>
              <a:gd name="G1" fmla="+- 4757 0 0"/>
              <a:gd name="G2" fmla="+- 21600 0 4757"/>
              <a:gd name="G3" fmla="+- 10800 0 4757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4757"/>
                </a:lnTo>
                <a:lnTo>
                  <a:pt x="3375" y="4757"/>
                </a:lnTo>
                <a:lnTo>
                  <a:pt x="3375" y="16843"/>
                </a:lnTo>
                <a:lnTo>
                  <a:pt x="16200" y="16843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57"/>
                </a:moveTo>
                <a:lnTo>
                  <a:pt x="1350" y="16843"/>
                </a:lnTo>
                <a:lnTo>
                  <a:pt x="2700" y="16843"/>
                </a:lnTo>
                <a:lnTo>
                  <a:pt x="2700" y="4757"/>
                </a:lnTo>
                <a:close/>
              </a:path>
              <a:path w="21600" h="21600">
                <a:moveTo>
                  <a:pt x="0" y="4757"/>
                </a:moveTo>
                <a:lnTo>
                  <a:pt x="0" y="16843"/>
                </a:lnTo>
                <a:lnTo>
                  <a:pt x="675" y="16843"/>
                </a:lnTo>
                <a:lnTo>
                  <a:pt x="675" y="4757"/>
                </a:lnTo>
                <a:close/>
              </a:path>
            </a:pathLst>
          </a:cu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Redesign the process (2/4)</a:t>
            </a:r>
            <a:endParaRPr lang="en-GB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ChangeArrowheads="1"/>
          </p:cNvSpPr>
          <p:nvPr/>
        </p:nvSpPr>
        <p:spPr bwMode="auto">
          <a:xfrm>
            <a:off x="793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53283" name="Rectangle 3"/>
          <p:cNvSpPr>
            <a:spLocks noChangeArrowheads="1"/>
          </p:cNvSpPr>
          <p:nvPr/>
        </p:nvSpPr>
        <p:spPr bwMode="auto">
          <a:xfrm>
            <a:off x="-381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80772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53285" name="Rectangle 5"/>
          <p:cNvSpPr>
            <a:spLocks noChangeArrowheads="1"/>
          </p:cNvSpPr>
          <p:nvPr/>
        </p:nvSpPr>
        <p:spPr bwMode="auto">
          <a:xfrm>
            <a:off x="80010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4 days</a:t>
            </a:r>
          </a:p>
        </p:txBody>
      </p:sp>
      <p:sp>
        <p:nvSpPr>
          <p:cNvPr id="353286" name="Rectangle 6"/>
          <p:cNvSpPr>
            <a:spLocks noChangeArrowheads="1"/>
          </p:cNvSpPr>
          <p:nvPr/>
        </p:nvSpPr>
        <p:spPr bwMode="auto">
          <a:xfrm>
            <a:off x="50292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64389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3288" name="AutoShape 8"/>
          <p:cNvSpPr>
            <a:spLocks noChangeArrowheads="1"/>
          </p:cNvSpPr>
          <p:nvPr/>
        </p:nvSpPr>
        <p:spPr bwMode="auto">
          <a:xfrm>
            <a:off x="133350" y="1600200"/>
            <a:ext cx="914400" cy="709613"/>
          </a:xfrm>
          <a:custGeom>
            <a:avLst/>
            <a:gdLst>
              <a:gd name="G0" fmla="+- 16200 0 0"/>
              <a:gd name="G1" fmla="+- 4757 0 0"/>
              <a:gd name="G2" fmla="+- 21600 0 4757"/>
              <a:gd name="G3" fmla="+- 10800 0 4757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4757"/>
                </a:lnTo>
                <a:lnTo>
                  <a:pt x="3375" y="4757"/>
                </a:lnTo>
                <a:lnTo>
                  <a:pt x="3375" y="16843"/>
                </a:lnTo>
                <a:lnTo>
                  <a:pt x="16200" y="16843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57"/>
                </a:moveTo>
                <a:lnTo>
                  <a:pt x="1350" y="16843"/>
                </a:lnTo>
                <a:lnTo>
                  <a:pt x="2700" y="16843"/>
                </a:lnTo>
                <a:lnTo>
                  <a:pt x="2700" y="4757"/>
                </a:lnTo>
                <a:close/>
              </a:path>
              <a:path w="21600" h="21600">
                <a:moveTo>
                  <a:pt x="0" y="4757"/>
                </a:moveTo>
                <a:lnTo>
                  <a:pt x="0" y="16843"/>
                </a:lnTo>
                <a:lnTo>
                  <a:pt x="675" y="16843"/>
                </a:lnTo>
                <a:lnTo>
                  <a:pt x="675" y="4757"/>
                </a:lnTo>
                <a:close/>
              </a:path>
            </a:pathLst>
          </a:cu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10747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</a:p>
        </p:txBody>
      </p:sp>
      <p:sp>
        <p:nvSpPr>
          <p:cNvPr id="353290" name="Rectangle 10"/>
          <p:cNvSpPr>
            <a:spLocks noChangeArrowheads="1"/>
          </p:cNvSpPr>
          <p:nvPr/>
        </p:nvSpPr>
        <p:spPr bwMode="auto">
          <a:xfrm>
            <a:off x="19050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Redesign the process (3/4)</a:t>
            </a:r>
            <a:endParaRPr lang="en-GB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ChangeArrowheads="1"/>
          </p:cNvSpPr>
          <p:nvPr/>
        </p:nvSpPr>
        <p:spPr bwMode="auto">
          <a:xfrm>
            <a:off x="793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55331" name="Rectangle 3"/>
          <p:cNvSpPr>
            <a:spLocks noChangeArrowheads="1"/>
          </p:cNvSpPr>
          <p:nvPr/>
        </p:nvSpPr>
        <p:spPr bwMode="auto">
          <a:xfrm>
            <a:off x="-381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50292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</a:p>
        </p:txBody>
      </p:sp>
      <p:sp>
        <p:nvSpPr>
          <p:cNvPr id="355333" name="Rectangle 5"/>
          <p:cNvSpPr>
            <a:spLocks noChangeArrowheads="1"/>
          </p:cNvSpPr>
          <p:nvPr/>
        </p:nvSpPr>
        <p:spPr bwMode="auto">
          <a:xfrm>
            <a:off x="64389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5334" name="AutoShape 6"/>
          <p:cNvSpPr>
            <a:spLocks noChangeArrowheads="1"/>
          </p:cNvSpPr>
          <p:nvPr/>
        </p:nvSpPr>
        <p:spPr bwMode="auto">
          <a:xfrm flipH="1">
            <a:off x="5062538" y="3124200"/>
            <a:ext cx="914400" cy="709613"/>
          </a:xfrm>
          <a:custGeom>
            <a:avLst/>
            <a:gdLst>
              <a:gd name="G0" fmla="+- 16200 0 0"/>
              <a:gd name="G1" fmla="+- 4757 0 0"/>
              <a:gd name="G2" fmla="+- 21600 0 4757"/>
              <a:gd name="G3" fmla="+- 10800 0 4757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4757"/>
                </a:lnTo>
                <a:lnTo>
                  <a:pt x="3375" y="4757"/>
                </a:lnTo>
                <a:lnTo>
                  <a:pt x="3375" y="16843"/>
                </a:lnTo>
                <a:lnTo>
                  <a:pt x="16200" y="16843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757"/>
                </a:moveTo>
                <a:lnTo>
                  <a:pt x="1350" y="16843"/>
                </a:lnTo>
                <a:lnTo>
                  <a:pt x="2700" y="16843"/>
                </a:lnTo>
                <a:lnTo>
                  <a:pt x="2700" y="4757"/>
                </a:lnTo>
                <a:close/>
              </a:path>
              <a:path w="21600" h="21600">
                <a:moveTo>
                  <a:pt x="0" y="4757"/>
                </a:moveTo>
                <a:lnTo>
                  <a:pt x="0" y="16843"/>
                </a:lnTo>
                <a:lnTo>
                  <a:pt x="675" y="16843"/>
                </a:lnTo>
                <a:lnTo>
                  <a:pt x="675" y="4757"/>
                </a:lnTo>
                <a:close/>
              </a:path>
            </a:pathLst>
          </a:custGeom>
          <a:solidFill>
            <a:srgbClr val="66FFFF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5335" name="Rectangle 7"/>
          <p:cNvSpPr>
            <a:spLocks noChangeArrowheads="1"/>
          </p:cNvSpPr>
          <p:nvPr/>
        </p:nvSpPr>
        <p:spPr bwMode="auto">
          <a:xfrm>
            <a:off x="10747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</a:p>
        </p:txBody>
      </p:sp>
      <p:sp>
        <p:nvSpPr>
          <p:cNvPr id="355336" name="Rectangle 8"/>
          <p:cNvSpPr>
            <a:spLocks noChangeArrowheads="1"/>
          </p:cNvSpPr>
          <p:nvPr/>
        </p:nvSpPr>
        <p:spPr bwMode="auto">
          <a:xfrm>
            <a:off x="19050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355337" name="Rectangle 9"/>
          <p:cNvSpPr>
            <a:spLocks noChangeArrowheads="1"/>
          </p:cNvSpPr>
          <p:nvPr/>
        </p:nvSpPr>
        <p:spPr bwMode="auto">
          <a:xfrm>
            <a:off x="40386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55338" name="Rectangle 10"/>
          <p:cNvSpPr>
            <a:spLocks noChangeArrowheads="1"/>
          </p:cNvSpPr>
          <p:nvPr/>
        </p:nvSpPr>
        <p:spPr bwMode="auto">
          <a:xfrm>
            <a:off x="39624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5 min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Redesign the process (4/4)</a:t>
            </a:r>
            <a:endParaRPr lang="en-GB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ChangeArrowheads="1"/>
          </p:cNvSpPr>
          <p:nvPr/>
        </p:nvSpPr>
        <p:spPr bwMode="auto">
          <a:xfrm>
            <a:off x="793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 dirty="0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10747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  <a:endParaRPr lang="en-GB" sz="1400" b="1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357380" name="Rectangle 4"/>
          <p:cNvSpPr>
            <a:spLocks noChangeArrowheads="1"/>
          </p:cNvSpPr>
          <p:nvPr/>
        </p:nvSpPr>
        <p:spPr bwMode="auto">
          <a:xfrm>
            <a:off x="50292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  <a:endParaRPr lang="en-GB" sz="1400" b="1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357381" name="Rectangle 5"/>
          <p:cNvSpPr>
            <a:spLocks noChangeArrowheads="1"/>
          </p:cNvSpPr>
          <p:nvPr/>
        </p:nvSpPr>
        <p:spPr bwMode="auto">
          <a:xfrm>
            <a:off x="40386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57382" name="Line 6"/>
          <p:cNvSpPr>
            <a:spLocks noChangeShapeType="1"/>
          </p:cNvSpPr>
          <p:nvPr/>
        </p:nvSpPr>
        <p:spPr bwMode="auto">
          <a:xfrm flipV="1">
            <a:off x="5029200" y="3581400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7383" name="Line 7"/>
          <p:cNvSpPr>
            <a:spLocks noChangeShapeType="1"/>
          </p:cNvSpPr>
          <p:nvPr/>
        </p:nvSpPr>
        <p:spPr bwMode="auto">
          <a:xfrm flipV="1">
            <a:off x="1066800" y="2057400"/>
            <a:ext cx="0" cy="3200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7384" name="Line 8"/>
          <p:cNvSpPr>
            <a:spLocks noChangeShapeType="1"/>
          </p:cNvSpPr>
          <p:nvPr/>
        </p:nvSpPr>
        <p:spPr bwMode="auto">
          <a:xfrm flipV="1">
            <a:off x="4038600" y="2057400"/>
            <a:ext cx="0" cy="1066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7385" name="Line 9"/>
          <p:cNvSpPr>
            <a:spLocks noChangeShapeType="1"/>
          </p:cNvSpPr>
          <p:nvPr/>
        </p:nvSpPr>
        <p:spPr bwMode="auto">
          <a:xfrm>
            <a:off x="1066800" y="5054600"/>
            <a:ext cx="396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7386" name="Rectangle 10"/>
          <p:cNvSpPr>
            <a:spLocks noChangeArrowheads="1"/>
          </p:cNvSpPr>
          <p:nvPr/>
        </p:nvSpPr>
        <p:spPr bwMode="auto">
          <a:xfrm>
            <a:off x="64389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 smtClean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7387" name="Rectangle 11"/>
          <p:cNvSpPr>
            <a:spLocks noChangeArrowheads="1"/>
          </p:cNvSpPr>
          <p:nvPr/>
        </p:nvSpPr>
        <p:spPr bwMode="auto">
          <a:xfrm>
            <a:off x="-381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57388" name="Rectangle 12"/>
          <p:cNvSpPr>
            <a:spLocks noChangeArrowheads="1"/>
          </p:cNvSpPr>
          <p:nvPr/>
        </p:nvSpPr>
        <p:spPr bwMode="auto">
          <a:xfrm>
            <a:off x="39624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  <a:cs typeface="Arial" charset="0"/>
              </a:rPr>
              <a:t>5 min</a:t>
            </a:r>
          </a:p>
        </p:txBody>
      </p:sp>
      <p:sp>
        <p:nvSpPr>
          <p:cNvPr id="357389" name="Rectangle 13"/>
          <p:cNvSpPr>
            <a:spLocks noChangeArrowheads="1"/>
          </p:cNvSpPr>
          <p:nvPr/>
        </p:nvSpPr>
        <p:spPr bwMode="auto">
          <a:xfrm>
            <a:off x="2057400" y="4876800"/>
            <a:ext cx="15240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b="1" dirty="0">
                <a:latin typeface="+mj-lt"/>
                <a:cs typeface="Arial" charset="0"/>
              </a:rPr>
              <a:t>~ 25 min</a:t>
            </a:r>
          </a:p>
        </p:txBody>
      </p:sp>
      <p:sp>
        <p:nvSpPr>
          <p:cNvPr id="357390" name="Rectangle 14"/>
          <p:cNvSpPr>
            <a:spLocks noChangeArrowheads="1"/>
          </p:cNvSpPr>
          <p:nvPr/>
        </p:nvSpPr>
        <p:spPr bwMode="auto">
          <a:xfrm>
            <a:off x="19050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357391" name="Line 15"/>
          <p:cNvSpPr>
            <a:spLocks noChangeShapeType="1"/>
          </p:cNvSpPr>
          <p:nvPr/>
        </p:nvSpPr>
        <p:spPr bwMode="auto">
          <a:xfrm flipV="1">
            <a:off x="5029200" y="2057400"/>
            <a:ext cx="0" cy="1066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57392" name="Rectangle 16"/>
          <p:cNvSpPr>
            <a:spLocks noChangeArrowheads="1"/>
          </p:cNvSpPr>
          <p:nvPr/>
        </p:nvSpPr>
        <p:spPr bwMode="auto">
          <a:xfrm>
            <a:off x="1003300" y="4038600"/>
            <a:ext cx="18288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GB" sz="1400" b="1">
                <a:solidFill>
                  <a:srgbClr val="FF0000"/>
                </a:solidFill>
                <a:latin typeface="+mj-lt"/>
                <a:cs typeface="Arial" charset="0"/>
              </a:rPr>
              <a:t>Start:</a:t>
            </a:r>
          </a:p>
          <a:p>
            <a:pPr eaLnBrk="0" hangingPunct="0">
              <a:defRPr/>
            </a:pPr>
            <a:r>
              <a:rPr lang="en-GB" sz="1400" b="1">
                <a:solidFill>
                  <a:srgbClr val="FF0000"/>
                </a:solidFill>
                <a:latin typeface="+mj-lt"/>
                <a:cs typeface="Arial" charset="0"/>
              </a:rPr>
              <a:t>Customer enters bank branch with documents</a:t>
            </a:r>
          </a:p>
        </p:txBody>
      </p:sp>
      <p:sp>
        <p:nvSpPr>
          <p:cNvPr id="357393" name="Rectangle 17"/>
          <p:cNvSpPr>
            <a:spLocks noChangeArrowheads="1"/>
          </p:cNvSpPr>
          <p:nvPr/>
        </p:nvSpPr>
        <p:spPr bwMode="auto">
          <a:xfrm>
            <a:off x="3200400" y="4038600"/>
            <a:ext cx="18288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r" eaLnBrk="0" hangingPunct="0">
              <a:defRPr/>
            </a:pPr>
            <a:r>
              <a:rPr lang="en-GB" sz="1400" b="1">
                <a:solidFill>
                  <a:srgbClr val="FF0000"/>
                </a:solidFill>
                <a:latin typeface="+mj-lt"/>
                <a:cs typeface="Arial" charset="0"/>
              </a:rPr>
              <a:t>End:</a:t>
            </a:r>
          </a:p>
          <a:p>
            <a:pPr algn="r" eaLnBrk="0" hangingPunct="0">
              <a:defRPr/>
            </a:pPr>
            <a:r>
              <a:rPr lang="en-GB" sz="1400" b="1">
                <a:solidFill>
                  <a:srgbClr val="FF0000"/>
                </a:solidFill>
                <a:latin typeface="+mj-lt"/>
                <a:cs typeface="Arial" charset="0"/>
              </a:rPr>
              <a:t>Customer receives cheque book &amp; ATM card</a:t>
            </a: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Re-designed process</a:t>
            </a:r>
            <a:endParaRPr lang="en-GB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The new process takes just a few minutes for the consumer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4800" y="1219200"/>
            <a:ext cx="8610600" cy="4800600"/>
            <a:chOff x="41" y="814"/>
            <a:chExt cx="5718" cy="3458"/>
          </a:xfrm>
        </p:grpSpPr>
        <p:sp>
          <p:nvSpPr>
            <p:cNvPr id="359428" name="Rectangle 4"/>
            <p:cNvSpPr>
              <a:spLocks noChangeArrowheads="1"/>
            </p:cNvSpPr>
            <p:nvPr/>
          </p:nvSpPr>
          <p:spPr bwMode="auto">
            <a:xfrm>
              <a:off x="65" y="816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 dirty="0">
                  <a:latin typeface="+mj-lt"/>
                  <a:cs typeface="Arial" charset="0"/>
                </a:rPr>
                <a:t>ATM Cards &amp; </a:t>
              </a:r>
              <a:r>
                <a:rPr lang="en-US" sz="1200" dirty="0" err="1">
                  <a:latin typeface="+mj-lt"/>
                  <a:cs typeface="Arial" charset="0"/>
                </a:rPr>
                <a:t>Cheque</a:t>
              </a:r>
              <a:r>
                <a:rPr lang="en-US" sz="1200" dirty="0">
                  <a:latin typeface="+mj-lt"/>
                  <a:cs typeface="Arial" charset="0"/>
                </a:rPr>
                <a:t> books are pre-printed &amp; kept at the branch</a:t>
              </a:r>
            </a:p>
          </p:txBody>
        </p:sp>
        <p:sp>
          <p:nvSpPr>
            <p:cNvPr id="359429" name="Rectangle 5"/>
            <p:cNvSpPr>
              <a:spLocks noChangeArrowheads="1"/>
            </p:cNvSpPr>
            <p:nvPr/>
          </p:nvSpPr>
          <p:spPr bwMode="auto">
            <a:xfrm>
              <a:off x="41" y="814"/>
              <a:ext cx="1892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30" name="Rectangle 6"/>
            <p:cNvSpPr>
              <a:spLocks noChangeArrowheads="1"/>
            </p:cNvSpPr>
            <p:nvPr/>
          </p:nvSpPr>
          <p:spPr bwMode="auto">
            <a:xfrm>
              <a:off x="3826" y="814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graphicFrame>
          <p:nvGraphicFramePr>
            <p:cNvPr id="10242" name="Object 2"/>
            <p:cNvGraphicFramePr>
              <a:graphicFrameLocks noChangeAspect="1"/>
            </p:cNvGraphicFramePr>
            <p:nvPr/>
          </p:nvGraphicFramePr>
          <p:xfrm>
            <a:off x="4512" y="1152"/>
            <a:ext cx="1071" cy="763"/>
          </p:xfrm>
          <a:graphic>
            <a:graphicData uri="http://schemas.openxmlformats.org/presentationml/2006/ole">
              <p:oleObj spid="_x0000_s107570" name="Clip" r:id="rId4" imgW="2243750" imgH="2527426" progId="">
                <p:embed/>
              </p:oleObj>
            </a:graphicData>
          </a:graphic>
        </p:graphicFrame>
        <p:sp>
          <p:nvSpPr>
            <p:cNvPr id="359432" name="Rectangle 8"/>
            <p:cNvSpPr>
              <a:spLocks noChangeArrowheads="1"/>
            </p:cNvSpPr>
            <p:nvPr/>
          </p:nvSpPr>
          <p:spPr bwMode="auto">
            <a:xfrm>
              <a:off x="1959" y="1968"/>
              <a:ext cx="1867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Forms &amp; documents &amp; sent to central data entry department</a:t>
              </a:r>
            </a:p>
          </p:txBody>
        </p:sp>
        <p:sp>
          <p:nvSpPr>
            <p:cNvPr id="359433" name="Rectangle 9"/>
            <p:cNvSpPr>
              <a:spLocks noChangeArrowheads="1"/>
            </p:cNvSpPr>
            <p:nvPr/>
          </p:nvSpPr>
          <p:spPr bwMode="auto">
            <a:xfrm>
              <a:off x="1933" y="1966"/>
              <a:ext cx="1890" cy="11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34" name="Rectangle 10"/>
            <p:cNvSpPr>
              <a:spLocks noChangeArrowheads="1"/>
            </p:cNvSpPr>
            <p:nvPr/>
          </p:nvSpPr>
          <p:spPr bwMode="auto">
            <a:xfrm>
              <a:off x="3866" y="1968"/>
              <a:ext cx="1893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Information is entered in bank’s data base</a:t>
              </a:r>
            </a:p>
          </p:txBody>
        </p:sp>
        <p:sp>
          <p:nvSpPr>
            <p:cNvPr id="359435" name="Rectangle 11"/>
            <p:cNvSpPr>
              <a:spLocks noChangeArrowheads="1"/>
            </p:cNvSpPr>
            <p:nvPr/>
          </p:nvSpPr>
          <p:spPr bwMode="auto">
            <a:xfrm>
              <a:off x="3826" y="1966"/>
              <a:ext cx="1893" cy="11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36" name="Rectangle 12"/>
            <p:cNvSpPr>
              <a:spLocks noChangeArrowheads="1"/>
            </p:cNvSpPr>
            <p:nvPr/>
          </p:nvSpPr>
          <p:spPr bwMode="auto">
            <a:xfrm>
              <a:off x="65" y="1968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Bank staff hand over the cheque book &amp; ATM card to the customer across the counter</a:t>
              </a:r>
            </a:p>
          </p:txBody>
        </p:sp>
        <p:sp>
          <p:nvSpPr>
            <p:cNvPr id="359437" name="Rectangle 13"/>
            <p:cNvSpPr>
              <a:spLocks noChangeArrowheads="1"/>
            </p:cNvSpPr>
            <p:nvPr/>
          </p:nvSpPr>
          <p:spPr bwMode="auto">
            <a:xfrm>
              <a:off x="41" y="1966"/>
              <a:ext cx="1892" cy="11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38" name="Rectangle 14"/>
            <p:cNvSpPr>
              <a:spLocks noChangeArrowheads="1"/>
            </p:cNvSpPr>
            <p:nvPr/>
          </p:nvSpPr>
          <p:spPr bwMode="auto">
            <a:xfrm>
              <a:off x="65" y="3120"/>
              <a:ext cx="186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Data entry is verified by bank personnel</a:t>
              </a:r>
            </a:p>
          </p:txBody>
        </p:sp>
        <p:sp>
          <p:nvSpPr>
            <p:cNvPr id="359439" name="Rectangle 15"/>
            <p:cNvSpPr>
              <a:spLocks noChangeArrowheads="1"/>
            </p:cNvSpPr>
            <p:nvPr/>
          </p:nvSpPr>
          <p:spPr bwMode="auto">
            <a:xfrm>
              <a:off x="41" y="3118"/>
              <a:ext cx="1892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40" name="Rectangle 16"/>
            <p:cNvSpPr>
              <a:spLocks noChangeArrowheads="1"/>
            </p:cNvSpPr>
            <p:nvPr/>
          </p:nvSpPr>
          <p:spPr bwMode="auto">
            <a:xfrm>
              <a:off x="1959" y="3120"/>
              <a:ext cx="1867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Data is uploaded in the bank’s system</a:t>
              </a:r>
            </a:p>
          </p:txBody>
        </p:sp>
        <p:sp>
          <p:nvSpPr>
            <p:cNvPr id="359441" name="Rectangle 17"/>
            <p:cNvSpPr>
              <a:spLocks noChangeArrowheads="1"/>
            </p:cNvSpPr>
            <p:nvPr/>
          </p:nvSpPr>
          <p:spPr bwMode="auto">
            <a:xfrm>
              <a:off x="1933" y="3118"/>
              <a:ext cx="1890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graphicFrame>
          <p:nvGraphicFramePr>
            <p:cNvPr id="10243" name="Object 3"/>
            <p:cNvGraphicFramePr>
              <a:graphicFrameLocks noChangeAspect="1"/>
            </p:cNvGraphicFramePr>
            <p:nvPr/>
          </p:nvGraphicFramePr>
          <p:xfrm>
            <a:off x="2823" y="2352"/>
            <a:ext cx="690" cy="580"/>
          </p:xfrm>
          <a:graphic>
            <a:graphicData uri="http://schemas.openxmlformats.org/presentationml/2006/ole">
              <p:oleObj spid="_x0000_s107571" name="Clip" r:id="rId5" imgW="691286" imgH="769925" progId="">
                <p:embed/>
              </p:oleObj>
            </a:graphicData>
          </a:graphic>
        </p:graphicFrame>
        <p:sp>
          <p:nvSpPr>
            <p:cNvPr id="359443" name="Rectangle 19"/>
            <p:cNvSpPr>
              <a:spLocks noChangeArrowheads="1"/>
            </p:cNvSpPr>
            <p:nvPr/>
          </p:nvSpPr>
          <p:spPr bwMode="auto">
            <a:xfrm>
              <a:off x="3866" y="3120"/>
              <a:ext cx="189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Customers’ signatures are scanned</a:t>
              </a:r>
            </a:p>
          </p:txBody>
        </p:sp>
        <p:sp>
          <p:nvSpPr>
            <p:cNvPr id="359444" name="Rectangle 20"/>
            <p:cNvSpPr>
              <a:spLocks noChangeArrowheads="1"/>
            </p:cNvSpPr>
            <p:nvPr/>
          </p:nvSpPr>
          <p:spPr bwMode="auto">
            <a:xfrm>
              <a:off x="3826" y="3120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45" name="Rectangle 21"/>
            <p:cNvSpPr>
              <a:spLocks noChangeArrowheads="1"/>
            </p:cNvSpPr>
            <p:nvPr/>
          </p:nvSpPr>
          <p:spPr bwMode="auto">
            <a:xfrm>
              <a:off x="1968" y="816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Customer enters branch</a:t>
              </a:r>
            </a:p>
          </p:txBody>
        </p:sp>
        <p:sp>
          <p:nvSpPr>
            <p:cNvPr id="359446" name="Rectangle 22"/>
            <p:cNvSpPr>
              <a:spLocks noChangeArrowheads="1"/>
            </p:cNvSpPr>
            <p:nvPr/>
          </p:nvSpPr>
          <p:spPr bwMode="auto">
            <a:xfrm>
              <a:off x="1936" y="814"/>
              <a:ext cx="1887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0" bIns="0" anchor="ctr"/>
            <a:lstStyle/>
            <a:p>
              <a:pPr>
                <a:defRPr/>
              </a:pPr>
              <a:endParaRPr lang="en-US">
                <a:latin typeface="+mj-lt"/>
                <a:cs typeface="Arial" charset="0"/>
              </a:endParaRPr>
            </a:p>
          </p:txBody>
        </p:sp>
        <p:sp>
          <p:nvSpPr>
            <p:cNvPr id="359447" name="Rectangle 23"/>
            <p:cNvSpPr>
              <a:spLocks noChangeArrowheads="1"/>
            </p:cNvSpPr>
            <p:nvPr/>
          </p:nvSpPr>
          <p:spPr bwMode="auto">
            <a:xfrm>
              <a:off x="3888" y="816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bIns="0"/>
            <a:lstStyle/>
            <a:p>
              <a:pPr eaLnBrk="0" hangingPunct="0">
                <a:defRPr/>
              </a:pPr>
              <a:r>
                <a:rPr lang="en-US" sz="1200">
                  <a:latin typeface="+mj-lt"/>
                  <a:cs typeface="Arial" charset="0"/>
                </a:rPr>
                <a:t>Customer fills up form &amp; hands over documents</a:t>
              </a:r>
            </a:p>
          </p:txBody>
        </p:sp>
        <p:graphicFrame>
          <p:nvGraphicFramePr>
            <p:cNvPr id="10244" name="Object 4"/>
            <p:cNvGraphicFramePr>
              <a:graphicFrameLocks noChangeAspect="1"/>
            </p:cNvGraphicFramePr>
            <p:nvPr/>
          </p:nvGraphicFramePr>
          <p:xfrm>
            <a:off x="4848" y="2256"/>
            <a:ext cx="768" cy="561"/>
          </p:xfrm>
          <a:graphic>
            <a:graphicData uri="http://schemas.openxmlformats.org/presentationml/2006/ole">
              <p:oleObj spid="_x0000_s107572" name="Clip" r:id="rId6" imgW="1879092" imgH="1674266" progId="">
                <p:embed/>
              </p:oleObj>
            </a:graphicData>
          </a:graphic>
        </p:graphicFrame>
        <p:graphicFrame>
          <p:nvGraphicFramePr>
            <p:cNvPr id="10245" name="Object 5"/>
            <p:cNvGraphicFramePr>
              <a:graphicFrameLocks noChangeAspect="1"/>
            </p:cNvGraphicFramePr>
            <p:nvPr/>
          </p:nvGraphicFramePr>
          <p:xfrm>
            <a:off x="4224" y="2496"/>
            <a:ext cx="768" cy="561"/>
          </p:xfrm>
          <a:graphic>
            <a:graphicData uri="http://schemas.openxmlformats.org/presentationml/2006/ole">
              <p:oleObj spid="_x0000_s107573" name="Clip" r:id="rId7" imgW="1879092" imgH="1674266" progId="">
                <p:embed/>
              </p:oleObj>
            </a:graphicData>
          </a:graphic>
        </p:graphicFrame>
        <p:graphicFrame>
          <p:nvGraphicFramePr>
            <p:cNvPr id="10246" name="Object 6"/>
            <p:cNvGraphicFramePr>
              <a:graphicFrameLocks noChangeAspect="1"/>
            </p:cNvGraphicFramePr>
            <p:nvPr/>
          </p:nvGraphicFramePr>
          <p:xfrm>
            <a:off x="2352" y="3504"/>
            <a:ext cx="1310" cy="552"/>
          </p:xfrm>
          <a:graphic>
            <a:graphicData uri="http://schemas.openxmlformats.org/presentationml/2006/ole">
              <p:oleObj spid="_x0000_s107574" name="Clip" r:id="rId8" imgW="4582562" imgH="2669263" progId="">
                <p:embed/>
              </p:oleObj>
            </a:graphicData>
          </a:graphic>
        </p:graphicFrame>
        <p:graphicFrame>
          <p:nvGraphicFramePr>
            <p:cNvPr id="10247" name="Object 7"/>
            <p:cNvGraphicFramePr>
              <a:graphicFrameLocks noChangeAspect="1"/>
            </p:cNvGraphicFramePr>
            <p:nvPr/>
          </p:nvGraphicFramePr>
          <p:xfrm>
            <a:off x="4512" y="3360"/>
            <a:ext cx="1036" cy="762"/>
          </p:xfrm>
          <a:graphic>
            <a:graphicData uri="http://schemas.openxmlformats.org/presentationml/2006/ole">
              <p:oleObj spid="_x0000_s107575" name="Clip" r:id="rId9" imgW="4599160" imgH="3384487" progId="">
                <p:embed/>
              </p:oleObj>
            </a:graphicData>
          </a:graphic>
        </p:graphicFrame>
        <p:graphicFrame>
          <p:nvGraphicFramePr>
            <p:cNvPr id="10248" name="Object 8"/>
            <p:cNvGraphicFramePr>
              <a:graphicFrameLocks noChangeAspect="1"/>
            </p:cNvGraphicFramePr>
            <p:nvPr/>
          </p:nvGraphicFramePr>
          <p:xfrm>
            <a:off x="960" y="3408"/>
            <a:ext cx="795" cy="763"/>
          </p:xfrm>
          <a:graphic>
            <a:graphicData uri="http://schemas.openxmlformats.org/presentationml/2006/ole">
              <p:oleObj spid="_x0000_s107576" name="Clip" r:id="rId10" imgW="2013509" imgH="1930298" progId="">
                <p:embed/>
              </p:oleObj>
            </a:graphicData>
          </a:graphic>
        </p:graphicFrame>
        <p:pic>
          <p:nvPicPr>
            <p:cNvPr id="10274" name="Picture 29" descr="Printer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056" y="1248"/>
              <a:ext cx="651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5" name="Picture 30" descr="printer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96" y="1296"/>
              <a:ext cx="768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6" name="Picture 31" descr="j023308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928" y="1104"/>
              <a:ext cx="799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0249" name="Object 9"/>
            <p:cNvGraphicFramePr>
              <a:graphicFrameLocks noChangeAspect="1"/>
            </p:cNvGraphicFramePr>
            <p:nvPr/>
          </p:nvGraphicFramePr>
          <p:xfrm>
            <a:off x="624" y="2592"/>
            <a:ext cx="885" cy="399"/>
          </p:xfrm>
          <a:graphic>
            <a:graphicData uri="http://schemas.openxmlformats.org/presentationml/2006/ole">
              <p:oleObj spid="_x0000_s107577" name="Clip" r:id="rId14" imgW="1404518" imgH="633679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493709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Completing a process in a continuous flow helps reduce turnaround time significantly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45" y="1543056"/>
            <a:ext cx="2759075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7120" y="2457456"/>
            <a:ext cx="5143500" cy="2252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07997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Redesign Example – Integrated Land Information System in AP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657350"/>
            <a:ext cx="8426450" cy="489267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In Andhra Pradesh (as in most other states), </a:t>
            </a:r>
            <a:r>
              <a:rPr lang="en-US" sz="1600" dirty="0">
                <a:solidFill>
                  <a:srgbClr val="000000"/>
                </a:solidFill>
              </a:rPr>
              <a:t>the maintenance of records/information relating to land and property ownership is done under the auspices of four different </a:t>
            </a:r>
            <a:r>
              <a:rPr lang="en-US" sz="1600" dirty="0" smtClean="0">
                <a:solidFill>
                  <a:srgbClr val="000000"/>
                </a:solidFill>
              </a:rPr>
              <a:t>departments: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Survey and Land Records Department</a:t>
            </a:r>
            <a:r>
              <a:rPr lang="en-US" dirty="0" smtClean="0">
                <a:solidFill>
                  <a:srgbClr val="000000"/>
                </a:solidFill>
              </a:rPr>
              <a:t>, which conducts cadastral surveys and creates and maintains basic records for each village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The Revenue Department</a:t>
            </a:r>
            <a:r>
              <a:rPr lang="en-US" dirty="0" smtClean="0">
                <a:solidFill>
                  <a:srgbClr val="000000"/>
                </a:solidFill>
              </a:rPr>
              <a:t> which administers Land Records by way of updating of titles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The Registration Department</a:t>
            </a:r>
            <a:r>
              <a:rPr lang="en-US" dirty="0" smtClean="0">
                <a:solidFill>
                  <a:srgbClr val="000000"/>
                </a:solidFill>
              </a:rPr>
              <a:t>, which undertakes registration of deeds pertaining to transactions of land involving sale, purchase, gift etc</a:t>
            </a:r>
          </a:p>
          <a:p>
            <a:pPr lvl="2">
              <a:lnSpc>
                <a:spcPct val="120000"/>
              </a:lnSpc>
            </a:pPr>
            <a:r>
              <a:rPr lang="en-US" b="1" dirty="0" smtClean="0">
                <a:solidFill>
                  <a:srgbClr val="000000"/>
                </a:solidFill>
              </a:rPr>
              <a:t>The Urban and Rural Local Bodies, </a:t>
            </a:r>
            <a:r>
              <a:rPr lang="en-US" dirty="0" smtClean="0">
                <a:solidFill>
                  <a:srgbClr val="000000"/>
                </a:solidFill>
              </a:rPr>
              <a:t>which maintain ownership information necessary to collect property taxes, and undertake planning and developmental activities within Panchayat and municipal towns.</a:t>
            </a:r>
          </a:p>
          <a:p>
            <a:pPr marL="349250" lvl="2" indent="-349250">
              <a:lnSpc>
                <a:spcPct val="120000"/>
              </a:lnSpc>
              <a:spcBef>
                <a:spcPts val="600"/>
              </a:spcBef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+mn-ea"/>
              </a:rPr>
              <a:t>This situation led to a lot of hardships to citizens planning to get their property transactions legalized…</a:t>
            </a:r>
            <a:endParaRPr lang="en-US" dirty="0">
              <a:solidFill>
                <a:srgbClr val="000000"/>
              </a:solidFill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07997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A case of non-continuous flow…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506544"/>
            <a:ext cx="6183312" cy="458152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The complete process of property transaction involved visits to different departments…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Buyer obtains encumbrance certificate from Registration department to check previous transactions on property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Registration of property deed at the Registration department and obtaining proof of transaction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Changing of ownership at Land Title Office after buyer produces proof of transaction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Sub-division and boundary information recording by Land Surveyor</a:t>
            </a:r>
          </a:p>
          <a:p>
            <a:pPr lvl="2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349250" lvl="2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ea typeface="+mn-ea"/>
              </a:rPr>
              <a:t>In many cases, one or more steps are not completed resulting in records being out of sync </a:t>
            </a:r>
          </a:p>
          <a:p>
            <a:pPr>
              <a:lnSpc>
                <a:spcPct val="12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0375" y="1506543"/>
            <a:ext cx="215582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2134975"/>
            <a:ext cx="8804275" cy="2209800"/>
          </a:xfrm>
        </p:spPr>
        <p:txBody>
          <a:bodyPr/>
          <a:lstStyle/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Process redesign considerations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Examples of process re-design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1" dirty="0" smtClean="0">
                <a:solidFill>
                  <a:srgbClr val="000000"/>
                </a:solidFill>
              </a:rPr>
              <a:t>Existing System – Land Transactions</a:t>
            </a:r>
            <a:endParaRPr lang="en-GB" sz="2600" b="1" dirty="0">
              <a:solidFill>
                <a:srgbClr val="000000"/>
              </a:solidFill>
            </a:endParaRP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 flipV="1">
            <a:off x="5943600" y="4184650"/>
            <a:ext cx="381000" cy="1270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5943600" y="5753099"/>
            <a:ext cx="304800" cy="1587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362200" y="2244725"/>
            <a:ext cx="1371600" cy="1038225"/>
          </a:xfrm>
          <a:prstGeom prst="cloudCallout">
            <a:avLst>
              <a:gd name="adj1" fmla="val 9722"/>
              <a:gd name="adj2" fmla="val 6426"/>
            </a:avLst>
          </a:prstGeom>
          <a:solidFill>
            <a:srgbClr val="FDFDC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4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en-US" sz="2800">
              <a:latin typeface="Verdana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28600" y="2095500"/>
            <a:ext cx="990600" cy="527050"/>
          </a:xfrm>
          <a:prstGeom prst="rect">
            <a:avLst/>
          </a:prstGeom>
          <a:solidFill>
            <a:srgbClr val="E07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Verdana" pitchFamily="34" charset="0"/>
              </a:rPr>
              <a:t>Buyer &amp; Seller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24000" y="2128838"/>
            <a:ext cx="914400" cy="404812"/>
          </a:xfrm>
          <a:prstGeom prst="rect">
            <a:avLst/>
          </a:prstGeom>
          <a:solidFill>
            <a:srgbClr val="FFE4C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Complete Documents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1600200" y="2959100"/>
            <a:ext cx="838200" cy="254000"/>
          </a:xfrm>
          <a:prstGeom prst="rect">
            <a:avLst/>
          </a:prstGeom>
          <a:solidFill>
            <a:srgbClr val="FFE4C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Pay fees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667000" y="2446338"/>
            <a:ext cx="838200" cy="396875"/>
          </a:xfrm>
          <a:prstGeom prst="rect">
            <a:avLst/>
          </a:prstGeom>
          <a:solidFill>
            <a:srgbClr val="FFE4C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  <a:latin typeface="Verdana" pitchFamily="34" charset="0"/>
              </a:rPr>
              <a:t>Submit </a:t>
            </a:r>
          </a:p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  <a:latin typeface="Verdana" pitchFamily="34" charset="0"/>
              </a:rPr>
              <a:t>Appln.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1219200" y="2417763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1295400" y="2417763"/>
            <a:ext cx="0" cy="692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>
            <a:off x="1295400" y="3109913"/>
            <a:ext cx="304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2514600" y="2438400"/>
            <a:ext cx="0" cy="650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2514600" y="2438400"/>
            <a:ext cx="0" cy="693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>
            <a:off x="2438400" y="3109913"/>
            <a:ext cx="76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2514600" y="2698750"/>
            <a:ext cx="1524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3657600" y="2741613"/>
            <a:ext cx="228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3352800" y="1758950"/>
            <a:ext cx="1809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 b="1">
                <a:latin typeface="Verdana" pitchFamily="34" charset="0"/>
              </a:rPr>
              <a:t>Registration of deeds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4552950" y="3873500"/>
            <a:ext cx="1466850" cy="7302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000099"/>
                </a:solidFill>
                <a:latin typeface="Verdana" pitchFamily="34" charset="0"/>
              </a:rPr>
              <a:t>Verify and change records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5867400" y="2330450"/>
            <a:ext cx="990600" cy="527050"/>
          </a:xfrm>
          <a:prstGeom prst="rect">
            <a:avLst/>
          </a:prstGeom>
          <a:solidFill>
            <a:srgbClr val="E07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FFFFFF"/>
                </a:solidFill>
                <a:latin typeface="Verdana" pitchFamily="34" charset="0"/>
              </a:rPr>
              <a:t>Buyer &amp; Seller</a:t>
            </a:r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5334000" y="2763838"/>
            <a:ext cx="5334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304800" y="3913188"/>
            <a:ext cx="838200" cy="314325"/>
          </a:xfrm>
          <a:prstGeom prst="rect">
            <a:avLst/>
          </a:prstGeom>
          <a:solidFill>
            <a:srgbClr val="E07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FFFFFF"/>
                </a:solidFill>
                <a:latin typeface="Verdana" pitchFamily="34" charset="0"/>
              </a:rPr>
              <a:t>Buyer</a:t>
            </a:r>
          </a:p>
        </p:txBody>
      </p:sp>
      <p:sp>
        <p:nvSpPr>
          <p:cNvPr id="25" name="AutoShape 22"/>
          <p:cNvSpPr>
            <a:spLocks noChangeArrowheads="1"/>
          </p:cNvSpPr>
          <p:nvPr/>
        </p:nvSpPr>
        <p:spPr bwMode="auto">
          <a:xfrm>
            <a:off x="2667000" y="3675063"/>
            <a:ext cx="1371600" cy="1039812"/>
          </a:xfrm>
          <a:prstGeom prst="cloudCallout">
            <a:avLst>
              <a:gd name="adj1" fmla="val 9722"/>
              <a:gd name="adj2" fmla="val 6426"/>
            </a:avLst>
          </a:prstGeom>
          <a:solidFill>
            <a:srgbClr val="FDFDC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4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</a:pPr>
            <a:endParaRPr lang="en-US" sz="2800">
              <a:latin typeface="Verdana" pitchFamily="34" charset="0"/>
            </a:endParaRP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1371600" y="3924300"/>
            <a:ext cx="914400" cy="406400"/>
          </a:xfrm>
          <a:prstGeom prst="rect">
            <a:avLst/>
          </a:prstGeom>
          <a:solidFill>
            <a:srgbClr val="FFE4C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Complete application</a:t>
            </a: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2895600" y="3836988"/>
            <a:ext cx="838200" cy="609600"/>
          </a:xfrm>
          <a:prstGeom prst="rect">
            <a:avLst/>
          </a:prstGeom>
          <a:solidFill>
            <a:srgbClr val="FFE4C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Submit </a:t>
            </a:r>
          </a:p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Appln for Mutation</a:t>
            </a:r>
            <a:r>
              <a:rPr lang="en-US" sz="140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3886200" y="2330450"/>
            <a:ext cx="1466850" cy="730250"/>
          </a:xfrm>
          <a:prstGeom prst="rect">
            <a:avLst/>
          </a:prstGeom>
          <a:solidFill>
            <a:srgbClr val="D5E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000099"/>
                </a:solidFill>
                <a:latin typeface="Verdana" pitchFamily="34" charset="0"/>
              </a:rPr>
              <a:t>Verify documents and register</a:t>
            </a:r>
          </a:p>
        </p:txBody>
      </p:sp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304800" y="5665786"/>
            <a:ext cx="838200" cy="314325"/>
          </a:xfrm>
          <a:prstGeom prst="rect">
            <a:avLst/>
          </a:prstGeom>
          <a:solidFill>
            <a:srgbClr val="E07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FFFFFF"/>
                </a:solidFill>
                <a:latin typeface="Verdana" pitchFamily="34" charset="0"/>
              </a:rPr>
              <a:t>Buyer</a:t>
            </a:r>
          </a:p>
        </p:txBody>
      </p:sp>
      <p:sp>
        <p:nvSpPr>
          <p:cNvPr id="30" name="AutoShape 27"/>
          <p:cNvSpPr>
            <a:spLocks noChangeArrowheads="1"/>
          </p:cNvSpPr>
          <p:nvPr/>
        </p:nvSpPr>
        <p:spPr bwMode="auto">
          <a:xfrm>
            <a:off x="2819400" y="5232399"/>
            <a:ext cx="1371600" cy="1125537"/>
          </a:xfrm>
          <a:prstGeom prst="cloudCallout">
            <a:avLst>
              <a:gd name="adj1" fmla="val -1389"/>
              <a:gd name="adj2" fmla="val -13301"/>
            </a:avLst>
          </a:prstGeom>
          <a:solidFill>
            <a:srgbClr val="FDFDC7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pPr marL="342900" indent="-342900"/>
            <a:endParaRPr lang="en-US" sz="1000">
              <a:solidFill>
                <a:srgbClr val="000000"/>
              </a:solidFill>
            </a:endParaRPr>
          </a:p>
          <a:p>
            <a:pPr marL="342900" indent="-342900"/>
            <a:r>
              <a:rPr lang="en-US" sz="1000">
                <a:solidFill>
                  <a:srgbClr val="000000"/>
                </a:solidFill>
              </a:rPr>
              <a:t>Submit </a:t>
            </a:r>
          </a:p>
          <a:p>
            <a:pPr marL="342900" indent="-342900"/>
            <a:r>
              <a:rPr lang="en-US" sz="1000">
                <a:solidFill>
                  <a:srgbClr val="000000"/>
                </a:solidFill>
              </a:rPr>
              <a:t>Appln for </a:t>
            </a:r>
          </a:p>
          <a:p>
            <a:pPr marL="342900" indent="-342900"/>
            <a:r>
              <a:rPr lang="en-US" sz="1000">
                <a:solidFill>
                  <a:srgbClr val="000000"/>
                </a:solidFill>
              </a:rPr>
              <a:t>Sub-division</a:t>
            </a:r>
            <a:endParaRPr lang="en-US" sz="1000">
              <a:latin typeface="Verdana" pitchFamily="34" charset="0"/>
            </a:endParaRPr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1524000" y="5567361"/>
            <a:ext cx="914400" cy="406400"/>
          </a:xfrm>
          <a:prstGeom prst="rect">
            <a:avLst/>
          </a:prstGeom>
          <a:solidFill>
            <a:srgbClr val="FFE4C9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000">
                <a:solidFill>
                  <a:srgbClr val="000000"/>
                </a:solidFill>
              </a:rPr>
              <a:t>Complete appl.</a:t>
            </a:r>
          </a:p>
        </p:txBody>
      </p: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4267200" y="343535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 b="1">
                <a:latin typeface="Verdana" pitchFamily="34" charset="0"/>
              </a:rPr>
              <a:t>Land Title Office</a:t>
            </a:r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4552950" y="5343524"/>
            <a:ext cx="1466850" cy="944562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000099"/>
                </a:solidFill>
                <a:latin typeface="Verdana" pitchFamily="34" charset="0"/>
              </a:rPr>
              <a:t>Sub-divide the parcel and change records</a:t>
            </a:r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4267200" y="4972049"/>
            <a:ext cx="2209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 b="1">
                <a:latin typeface="Verdana" pitchFamily="34" charset="0"/>
              </a:rPr>
              <a:t>Land Surveyor</a:t>
            </a:r>
          </a:p>
        </p:txBody>
      </p:sp>
      <p:sp>
        <p:nvSpPr>
          <p:cNvPr id="35" name="Text Box 32"/>
          <p:cNvSpPr txBox="1">
            <a:spLocks noChangeArrowheads="1"/>
          </p:cNvSpPr>
          <p:nvPr/>
        </p:nvSpPr>
        <p:spPr bwMode="auto">
          <a:xfrm>
            <a:off x="6324600" y="4041775"/>
            <a:ext cx="838200" cy="312738"/>
          </a:xfrm>
          <a:prstGeom prst="rect">
            <a:avLst/>
          </a:prstGeom>
          <a:solidFill>
            <a:srgbClr val="E07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FFFFFF"/>
                </a:solidFill>
                <a:latin typeface="Verdana" pitchFamily="34" charset="0"/>
              </a:rPr>
              <a:t>Buyer</a:t>
            </a: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6324600" y="5591174"/>
            <a:ext cx="838200" cy="315912"/>
          </a:xfrm>
          <a:prstGeom prst="rect">
            <a:avLst/>
          </a:prstGeom>
          <a:solidFill>
            <a:srgbClr val="E07000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FFFFFF"/>
                </a:solidFill>
                <a:latin typeface="Verdana" pitchFamily="34" charset="0"/>
              </a:rPr>
              <a:t>Buyer</a:t>
            </a:r>
          </a:p>
        </p:txBody>
      </p:sp>
      <p:sp>
        <p:nvSpPr>
          <p:cNvPr id="37" name="Text Box 34"/>
          <p:cNvSpPr txBox="1">
            <a:spLocks noChangeArrowheads="1"/>
          </p:cNvSpPr>
          <p:nvPr/>
        </p:nvSpPr>
        <p:spPr bwMode="auto">
          <a:xfrm>
            <a:off x="7086600" y="2244725"/>
            <a:ext cx="1676400" cy="5159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000099"/>
                </a:solidFill>
                <a:latin typeface="Verdana" pitchFamily="34" charset="0"/>
              </a:rPr>
              <a:t>Buyer gets proof of transaction</a:t>
            </a:r>
          </a:p>
        </p:txBody>
      </p:sp>
      <p:sp>
        <p:nvSpPr>
          <p:cNvPr id="38" name="Text Box 35"/>
          <p:cNvSpPr txBox="1">
            <a:spLocks noChangeArrowheads="1"/>
          </p:cNvSpPr>
          <p:nvPr/>
        </p:nvSpPr>
        <p:spPr bwMode="auto">
          <a:xfrm>
            <a:off x="7372350" y="3770313"/>
            <a:ext cx="1466850" cy="731837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000099"/>
                </a:solidFill>
                <a:latin typeface="Verdana" pitchFamily="34" charset="0"/>
              </a:rPr>
              <a:t>Buyer gets ownership records </a:t>
            </a:r>
          </a:p>
        </p:txBody>
      </p:sp>
      <p:sp>
        <p:nvSpPr>
          <p:cNvPr id="39" name="Text Box 36"/>
          <p:cNvSpPr txBox="1">
            <a:spLocks noChangeArrowheads="1"/>
          </p:cNvSpPr>
          <p:nvPr/>
        </p:nvSpPr>
        <p:spPr bwMode="auto">
          <a:xfrm>
            <a:off x="7372350" y="5405436"/>
            <a:ext cx="1466850" cy="7302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tx2"/>
              </a:buClr>
              <a:buSzPct val="70000"/>
              <a:buFont typeface="Wingdings" pitchFamily="2" charset="2"/>
              <a:buNone/>
            </a:pPr>
            <a:r>
              <a:rPr lang="en-US" sz="1400">
                <a:solidFill>
                  <a:srgbClr val="000099"/>
                </a:solidFill>
                <a:latin typeface="Verdana" pitchFamily="34" charset="0"/>
              </a:rPr>
              <a:t>Buyer gets boundary info.</a:t>
            </a:r>
          </a:p>
        </p:txBody>
      </p:sp>
      <p:sp>
        <p:nvSpPr>
          <p:cNvPr id="40" name="AutoShape 37"/>
          <p:cNvSpPr>
            <a:spLocks noChangeArrowheads="1"/>
          </p:cNvSpPr>
          <p:nvPr/>
        </p:nvSpPr>
        <p:spPr bwMode="auto">
          <a:xfrm>
            <a:off x="5029200" y="1128714"/>
            <a:ext cx="2343150" cy="1028700"/>
          </a:xfrm>
          <a:prstGeom prst="cloudCallout">
            <a:avLst>
              <a:gd name="adj1" fmla="val -54861"/>
              <a:gd name="adj2" fmla="val 91898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 eaLnBrk="0" hangingPunct="0"/>
            <a:r>
              <a:rPr lang="en-US" sz="1400" dirty="0">
                <a:solidFill>
                  <a:srgbClr val="000099"/>
                </a:solidFill>
              </a:rPr>
              <a:t>Cannot </a:t>
            </a:r>
            <a:r>
              <a:rPr lang="en-US" sz="1400" dirty="0" smtClean="0">
                <a:solidFill>
                  <a:srgbClr val="000099"/>
                </a:solidFill>
              </a:rPr>
              <a:t> / need not verify </a:t>
            </a:r>
            <a:r>
              <a:rPr lang="en-US" sz="1400" dirty="0">
                <a:solidFill>
                  <a:srgbClr val="000099"/>
                </a:solidFill>
              </a:rPr>
              <a:t>ownership</a:t>
            </a:r>
          </a:p>
        </p:txBody>
      </p:sp>
      <p:sp>
        <p:nvSpPr>
          <p:cNvPr id="41" name="Line 38"/>
          <p:cNvSpPr>
            <a:spLocks noChangeShapeType="1"/>
          </p:cNvSpPr>
          <p:nvPr/>
        </p:nvSpPr>
        <p:spPr bwMode="auto">
          <a:xfrm>
            <a:off x="1143000" y="4194175"/>
            <a:ext cx="2286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42" name="Line 39"/>
          <p:cNvSpPr>
            <a:spLocks noChangeShapeType="1"/>
          </p:cNvSpPr>
          <p:nvPr/>
        </p:nvSpPr>
        <p:spPr bwMode="auto">
          <a:xfrm>
            <a:off x="2286000" y="4194175"/>
            <a:ext cx="3810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43" name="Line 40"/>
          <p:cNvSpPr>
            <a:spLocks noChangeShapeType="1"/>
          </p:cNvSpPr>
          <p:nvPr/>
        </p:nvSpPr>
        <p:spPr bwMode="auto">
          <a:xfrm>
            <a:off x="4038600" y="4281488"/>
            <a:ext cx="4572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44" name="Line 41"/>
          <p:cNvSpPr>
            <a:spLocks noChangeShapeType="1"/>
          </p:cNvSpPr>
          <p:nvPr/>
        </p:nvSpPr>
        <p:spPr bwMode="auto">
          <a:xfrm>
            <a:off x="1143000" y="5838824"/>
            <a:ext cx="3810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45" name="Line 42"/>
          <p:cNvSpPr>
            <a:spLocks noChangeShapeType="1"/>
          </p:cNvSpPr>
          <p:nvPr/>
        </p:nvSpPr>
        <p:spPr bwMode="auto">
          <a:xfrm>
            <a:off x="2438400" y="5838824"/>
            <a:ext cx="3810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  <p:sp>
        <p:nvSpPr>
          <p:cNvPr id="46" name="Line 43"/>
          <p:cNvSpPr>
            <a:spLocks noChangeShapeType="1"/>
          </p:cNvSpPr>
          <p:nvPr/>
        </p:nvSpPr>
        <p:spPr bwMode="auto">
          <a:xfrm>
            <a:off x="4114800" y="5751511"/>
            <a:ext cx="381000" cy="0"/>
          </a:xfrm>
          <a:prstGeom prst="line">
            <a:avLst/>
          </a:prstGeom>
          <a:noFill/>
          <a:ln w="28575" cap="sq">
            <a:solidFill>
              <a:srgbClr val="000000"/>
            </a:solidFill>
            <a:round/>
            <a:headEnd type="none" w="sm" len="sm"/>
            <a:tailEnd type="triangle" w="sm" len="sm"/>
          </a:ln>
          <a:effectLst/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 animBg="1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76213" y="323200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Issues with the current process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78850"/>
            <a:ext cx="8821737" cy="4516438"/>
          </a:xfrm>
        </p:spPr>
        <p:txBody>
          <a:bodyPr/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</a:rPr>
              <a:t>A large number of </a:t>
            </a:r>
            <a:r>
              <a:rPr lang="en-US" sz="1800" dirty="0" smtClean="0">
                <a:solidFill>
                  <a:srgbClr val="000000"/>
                </a:solidFill>
              </a:rPr>
              <a:t>survey </a:t>
            </a:r>
            <a:r>
              <a:rPr lang="en-US" sz="1800" dirty="0">
                <a:solidFill>
                  <a:srgbClr val="000000"/>
                </a:solidFill>
              </a:rPr>
              <a:t>records (field maps) were missing and many were in poor </a:t>
            </a:r>
            <a:r>
              <a:rPr lang="en-US" sz="1800" dirty="0" smtClean="0">
                <a:solidFill>
                  <a:srgbClr val="000000"/>
                </a:solidFill>
              </a:rPr>
              <a:t>condition </a:t>
            </a:r>
            <a:r>
              <a:rPr lang="en-US" sz="1800" dirty="0">
                <a:solidFill>
                  <a:srgbClr val="000000"/>
                </a:solidFill>
              </a:rPr>
              <a:t>rendering them unusable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</a:rPr>
              <a:t>Delays in </a:t>
            </a:r>
            <a:r>
              <a:rPr lang="en-US" sz="1800" dirty="0" smtClean="0">
                <a:solidFill>
                  <a:srgbClr val="000000"/>
                </a:solidFill>
              </a:rPr>
              <a:t>updating </a:t>
            </a:r>
            <a:r>
              <a:rPr lang="en-US" sz="1800" dirty="0">
                <a:solidFill>
                  <a:srgbClr val="000000"/>
                </a:solidFill>
              </a:rPr>
              <a:t>of survey and ownership records, leading to records not in </a:t>
            </a:r>
            <a:r>
              <a:rPr lang="en-US" sz="1800" dirty="0" smtClean="0">
                <a:solidFill>
                  <a:srgbClr val="000000"/>
                </a:solidFill>
              </a:rPr>
              <a:t>synchronization </a:t>
            </a:r>
            <a:r>
              <a:rPr lang="en-US" sz="1800" dirty="0">
                <a:solidFill>
                  <a:srgbClr val="000000"/>
                </a:solidFill>
              </a:rPr>
              <a:t>with the correct </a:t>
            </a:r>
            <a:r>
              <a:rPr lang="en-US" sz="1800" dirty="0" smtClean="0">
                <a:solidFill>
                  <a:srgbClr val="000000"/>
                </a:solidFill>
              </a:rPr>
              <a:t>picture </a:t>
            </a:r>
            <a:r>
              <a:rPr lang="en-US" sz="1800" dirty="0">
                <a:solidFill>
                  <a:srgbClr val="000000"/>
                </a:solidFill>
              </a:rPr>
              <a:t>on ground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</a:rPr>
              <a:t>Resurveys not conducted for long periods (more than 40 years) rendering survey records obsolete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</a:rPr>
              <a:t>Registration process does not have legal obligation to check ownership resulting in fraud transactions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</a:rPr>
              <a:t>Property valuation process not scientific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>
                <a:solidFill>
                  <a:srgbClr val="000000"/>
                </a:solidFill>
              </a:rPr>
              <a:t>Revenue department records relate only to agricultural land. Property tax registers used as proof of ownership in urban areas</a:t>
            </a: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800" dirty="0" smtClean="0">
                <a:solidFill>
                  <a:srgbClr val="000000"/>
                </a:solidFill>
              </a:rPr>
              <a:t>Change </a:t>
            </a:r>
            <a:r>
              <a:rPr lang="en-US" sz="1800" dirty="0">
                <a:solidFill>
                  <a:srgbClr val="000000"/>
                </a:solidFill>
              </a:rPr>
              <a:t>of records in one entity not necessarily reflected in the other entities, resulting lack of a holistic view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Re-design objectives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346332"/>
            <a:ext cx="8821737" cy="45164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To provide a single </a:t>
            </a:r>
            <a:r>
              <a:rPr lang="en-US" sz="1600" dirty="0">
                <a:solidFill>
                  <a:srgbClr val="000000"/>
                </a:solidFill>
              </a:rPr>
              <a:t>source </a:t>
            </a:r>
            <a:r>
              <a:rPr lang="en-US" sz="1600" dirty="0" smtClean="0">
                <a:solidFill>
                  <a:srgbClr val="000000"/>
                </a:solidFill>
              </a:rPr>
              <a:t>of truth for land records which </a:t>
            </a:r>
            <a:r>
              <a:rPr lang="en-US" sz="1600" dirty="0">
                <a:solidFill>
                  <a:srgbClr val="000000"/>
                </a:solidFill>
              </a:rPr>
              <a:t>is secure &amp; enjoys </a:t>
            </a:r>
            <a:r>
              <a:rPr lang="en-US" sz="1600" dirty="0" smtClean="0">
                <a:solidFill>
                  <a:srgbClr val="000000"/>
                </a:solidFill>
              </a:rPr>
              <a:t>public confidence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Deliver all land related services through a </a:t>
            </a:r>
            <a:r>
              <a:rPr lang="en-US" sz="1600" dirty="0">
                <a:solidFill>
                  <a:srgbClr val="000000"/>
                </a:solidFill>
              </a:rPr>
              <a:t>dedicated </a:t>
            </a:r>
            <a:r>
              <a:rPr lang="en-US" sz="1600" dirty="0" smtClean="0">
                <a:solidFill>
                  <a:srgbClr val="000000"/>
                </a:solidFill>
              </a:rPr>
              <a:t>agency which will also maintain </a:t>
            </a:r>
            <a:r>
              <a:rPr lang="en-US" sz="1600" dirty="0">
                <a:solidFill>
                  <a:srgbClr val="000000"/>
                </a:solidFill>
              </a:rPr>
              <a:t>the </a:t>
            </a:r>
            <a:r>
              <a:rPr lang="en-US" sz="1600" dirty="0" smtClean="0">
                <a:solidFill>
                  <a:srgbClr val="000000"/>
                </a:solidFill>
              </a:rPr>
              <a:t>land records system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Maintain </a:t>
            </a:r>
            <a:r>
              <a:rPr lang="en-US" sz="1600" dirty="0">
                <a:solidFill>
                  <a:srgbClr val="000000"/>
                </a:solidFill>
              </a:rPr>
              <a:t>all records in integrated digital form in a central </a:t>
            </a:r>
            <a:r>
              <a:rPr lang="en-US" sz="1600" dirty="0" smtClean="0">
                <a:solidFill>
                  <a:srgbClr val="000000"/>
                </a:solidFill>
              </a:rPr>
              <a:t>repository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Maintain </a:t>
            </a:r>
            <a:r>
              <a:rPr lang="en-US" sz="1600" dirty="0">
                <a:solidFill>
                  <a:srgbClr val="000000"/>
                </a:solidFill>
              </a:rPr>
              <a:t>and disseminate authentic and real-time land related information to assist </a:t>
            </a:r>
            <a:r>
              <a:rPr lang="en-US" sz="1600" dirty="0" smtClean="0">
                <a:solidFill>
                  <a:srgbClr val="000000"/>
                </a:solidFill>
              </a:rPr>
              <a:t>in developmental </a:t>
            </a:r>
            <a:r>
              <a:rPr lang="en-US" sz="1600" dirty="0">
                <a:solidFill>
                  <a:srgbClr val="000000"/>
                </a:solidFill>
              </a:rPr>
              <a:t>planning, welfare activities and levy of land related taxation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Implement </a:t>
            </a:r>
            <a:r>
              <a:rPr lang="en-US" sz="1600" dirty="0">
                <a:solidFill>
                  <a:srgbClr val="000000"/>
                </a:solidFill>
              </a:rPr>
              <a:t>systems &amp; processes for maintenance &amp; </a:t>
            </a:r>
            <a:r>
              <a:rPr lang="en-US" sz="1600" dirty="0" smtClean="0">
                <a:solidFill>
                  <a:srgbClr val="000000"/>
                </a:solidFill>
              </a:rPr>
              <a:t>auto-updating of </a:t>
            </a:r>
            <a:r>
              <a:rPr lang="en-US" sz="1600" dirty="0">
                <a:solidFill>
                  <a:srgbClr val="000000"/>
                </a:solidFill>
              </a:rPr>
              <a:t>data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Have </a:t>
            </a:r>
            <a:r>
              <a:rPr lang="en-US" sz="1600" dirty="0">
                <a:solidFill>
                  <a:srgbClr val="000000"/>
                </a:solidFill>
              </a:rPr>
              <a:t>a self sustaining operating model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Provide </a:t>
            </a:r>
            <a:r>
              <a:rPr lang="en-US" sz="1600" dirty="0">
                <a:solidFill>
                  <a:srgbClr val="000000"/>
                </a:solidFill>
              </a:rPr>
              <a:t>services in a cost effective manner with easy accessibility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Provide </a:t>
            </a:r>
            <a:r>
              <a:rPr lang="en-US" sz="1600" dirty="0">
                <a:solidFill>
                  <a:srgbClr val="000000"/>
                </a:solidFill>
              </a:rPr>
              <a:t>services to the customers through a unified </a:t>
            </a:r>
            <a:r>
              <a:rPr lang="en-US" sz="1600" dirty="0" smtClean="0">
                <a:solidFill>
                  <a:srgbClr val="000000"/>
                </a:solidFill>
              </a:rPr>
              <a:t>interface, which requires only a single visit by the citizen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Provide </a:t>
            </a:r>
            <a:r>
              <a:rPr lang="en-US" sz="1600" dirty="0">
                <a:solidFill>
                  <a:srgbClr val="000000"/>
                </a:solidFill>
              </a:rPr>
              <a:t>a transparent property valuation system that will help in better </a:t>
            </a:r>
            <a:r>
              <a:rPr lang="en-US" sz="1600" dirty="0" smtClean="0">
                <a:solidFill>
                  <a:srgbClr val="000000"/>
                </a:solidFill>
              </a:rPr>
              <a:t>property assessment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Creating a single source of truth for land records…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152526" y="1954232"/>
          <a:ext cx="1847850" cy="433228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3962392" y="1954232"/>
          <a:ext cx="1847850" cy="433228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6503986" y="1954232"/>
          <a:ext cx="1847850" cy="3308352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9" name="Right Arrow 8"/>
          <p:cNvSpPr/>
          <p:nvPr/>
        </p:nvSpPr>
        <p:spPr bwMode="auto">
          <a:xfrm>
            <a:off x="3000376" y="5715010"/>
            <a:ext cx="628649" cy="3143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5961065" y="2239992"/>
            <a:ext cx="628649" cy="3143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3500" tIns="0" rIns="6480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2898" y="1148618"/>
            <a:ext cx="8343902" cy="653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US" sz="1600" dirty="0" smtClean="0">
                <a:solidFill>
                  <a:srgbClr val="000000"/>
                </a:solidFill>
              </a:rPr>
              <a:t>Creating a single source of truth for all land related information (ownership, extent etc) is the first step in providing integrated service delivery…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322253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ILIS – Re-engineered Scenario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8382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Re-designed process for ILIS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9" y="1571626"/>
            <a:ext cx="5668961" cy="45164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Single visit by buyer and seller to the agency dedicated for property transactions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Conclusive and unambiguous ownership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Real time update of all information related to the transaction in the system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Provision of information services as self service to citizens: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Encumbrance search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Property value calculation from guidance rates</a:t>
            </a:r>
          </a:p>
          <a:p>
            <a:pPr lvl="0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Better realization of taxes by government agencies, Urban Local Bodies</a:t>
            </a:r>
          </a:p>
          <a:p>
            <a:pPr lvl="0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The process which took days previously, is completed in a single day…</a:t>
            </a:r>
            <a:endParaRPr lang="en-US" sz="1600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6537325" y="2614613"/>
            <a:ext cx="2428875" cy="2185987"/>
          </a:xfrm>
          <a:prstGeom prst="wedgeRoundRectCallout">
            <a:avLst>
              <a:gd name="adj1" fmla="val -84951"/>
              <a:gd name="adj2" fmla="val -39461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This is a perfect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 example for use of technology in process re-design (Arial photography, GPS based surveys, single shared database..)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Legal considerations for process re-engineering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571626"/>
            <a:ext cx="8821737" cy="30432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As discussed in day 1, processes are usually derived from the underlying legislation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Changing processes will require change to the legal framework, to legalize the process changes..</a:t>
            </a:r>
          </a:p>
          <a:p>
            <a:pPr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GPR may result in…</a:t>
            </a:r>
          </a:p>
          <a:p>
            <a:pPr lvl="1">
              <a:lnSpc>
                <a:spcPct val="120000"/>
              </a:lnSpc>
            </a:pPr>
            <a:r>
              <a:rPr lang="en-US" sz="1600" dirty="0">
                <a:solidFill>
                  <a:srgbClr val="000000"/>
                </a:solidFill>
              </a:rPr>
              <a:t>Organizational Structures </a:t>
            </a:r>
            <a:r>
              <a:rPr lang="en-US" sz="1600" dirty="0" smtClean="0">
                <a:solidFill>
                  <a:srgbClr val="000000"/>
                </a:solidFill>
              </a:rPr>
              <a:t>change (4 departments handling Land Records to a dedicated agency..)</a:t>
            </a:r>
            <a:endParaRPr lang="en-US" sz="1600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Jurisdictions change (anytime / anywhere services)</a:t>
            </a:r>
            <a:endParaRPr lang="en-US" sz="1600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000000"/>
                </a:solidFill>
              </a:rPr>
              <a:t>Statutory </a:t>
            </a:r>
            <a:r>
              <a:rPr lang="en-US" sz="1600" dirty="0">
                <a:solidFill>
                  <a:srgbClr val="000000"/>
                </a:solidFill>
              </a:rPr>
              <a:t>powers </a:t>
            </a:r>
            <a:r>
              <a:rPr lang="en-US" sz="1600" dirty="0" smtClean="0">
                <a:solidFill>
                  <a:srgbClr val="000000"/>
                </a:solidFill>
              </a:rPr>
              <a:t>change (who is the authority on land title, authority on boundary info etc)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3257550" y="4986338"/>
            <a:ext cx="2886075" cy="1257300"/>
          </a:xfrm>
          <a:prstGeom prst="wedgeRoundRectCallout">
            <a:avLst>
              <a:gd name="adj1" fmla="val -42616"/>
              <a:gd name="adj2" fmla="val -95992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All these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charset="0"/>
                <a:cs typeface="Arial" charset="0"/>
              </a:rPr>
              <a:t> changes should be provided sufficient legal backing by amending domain legislation 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folHlink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600" b="1" dirty="0" smtClean="0">
                <a:solidFill>
                  <a:schemeClr val="tx1"/>
                </a:solidFill>
              </a:rPr>
              <a:t>Hierarchy of Domain Legislation </a:t>
            </a:r>
            <a:endParaRPr lang="en-GB" sz="2600" b="1" dirty="0">
              <a:solidFill>
                <a:schemeClr val="tx1"/>
              </a:solidFill>
            </a:endParaRPr>
          </a:p>
        </p:txBody>
      </p:sp>
      <p:graphicFrame>
        <p:nvGraphicFramePr>
          <p:cNvPr id="7" name="Diagram 6"/>
          <p:cNvGraphicFramePr/>
          <p:nvPr/>
        </p:nvGraphicFramePr>
        <p:xfrm>
          <a:off x="304800" y="1397000"/>
          <a:ext cx="4953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 rot="5400000">
            <a:off x="3543300" y="3238500"/>
            <a:ext cx="3581400" cy="1588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folHlink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 rot="16200000">
            <a:off x="3727966" y="282523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Ease of Modification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2819400"/>
            <a:ext cx="29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Laws are enacted by Central or State government depending on whether State / Central subject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7400" y="4350603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Subordinate legislation enacted by authorities identified under the law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81000" y="5562600"/>
            <a:ext cx="4800600" cy="609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3500" tIns="0" rIns="648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90000"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itchFamily="34" charset="0"/>
                <a:cs typeface="Arial" pitchFamily="34" charset="0"/>
              </a:rPr>
              <a:t>Manuals, Guidelines etc (advisory status, based on Laws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itchFamily="34" charset="0"/>
                <a:cs typeface="Arial" pitchFamily="34" charset="0"/>
              </a:rPr>
              <a:t> and subordinate legislation)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folHlin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Incorporating legal changes</a:t>
            </a:r>
            <a:endParaRPr lang="en-GB" b="1" dirty="0">
              <a:solidFill>
                <a:srgbClr val="000000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381000" y="1397000"/>
          <a:ext cx="85344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7" y="2220409"/>
            <a:ext cx="8809037" cy="3772538"/>
          </a:xfrm>
        </p:spPr>
        <p:txBody>
          <a:bodyPr/>
          <a:lstStyle/>
          <a:p>
            <a:pPr algn="ctr"/>
            <a:r>
              <a:rPr lang="en-US" sz="3200" dirty="0" smtClean="0"/>
              <a:t>Thank YOU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srinivasak62@yahoo.com</a:t>
            </a:r>
            <a:br>
              <a:rPr lang="en-US" sz="3200" dirty="0" smtClean="0"/>
            </a:br>
            <a:r>
              <a:rPr lang="en-US" sz="3200" dirty="0" smtClean="0"/>
              <a:t>08600194589-Pune</a:t>
            </a:r>
            <a:br>
              <a:rPr lang="en-US" sz="3200" dirty="0" smtClean="0"/>
            </a:br>
            <a:r>
              <a:rPr lang="en-US" sz="3200" dirty="0" smtClean="0"/>
              <a:t>08790724887- Hyderabad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Redesigning existing processes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571626"/>
            <a:ext cx="8821737" cy="4516438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The main objective of redesign is to improve performance measures – CTPs and CTQs identified during the process mapping phase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Redesign can be carried out by looking at the following items identified during process analysis:</a:t>
            </a:r>
            <a:endParaRPr lang="en-US" sz="1800" dirty="0">
              <a:solidFill>
                <a:srgbClr val="000000"/>
              </a:solidFill>
            </a:endParaRPr>
          </a:p>
          <a:p>
            <a:pPr marL="914400" lvl="2" indent="-45720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00"/>
                </a:solidFill>
              </a:rPr>
              <a:t>Redundancies</a:t>
            </a:r>
          </a:p>
          <a:p>
            <a:pPr marL="914400" lvl="2" indent="-45720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00"/>
                </a:solidFill>
              </a:rPr>
              <a:t>Duplications</a:t>
            </a:r>
          </a:p>
          <a:p>
            <a:pPr marL="914400" lvl="2" indent="-45720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00"/>
                </a:solidFill>
              </a:rPr>
              <a:t>Inefficiencies</a:t>
            </a:r>
          </a:p>
          <a:p>
            <a:pPr marL="914400" lvl="2" indent="-45720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00"/>
                </a:solidFill>
              </a:rPr>
              <a:t>Bottlenecks</a:t>
            </a:r>
          </a:p>
          <a:p>
            <a:pPr marL="914400" lvl="2" indent="-45720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00"/>
                </a:solidFill>
              </a:rPr>
              <a:t>Unnecessary activities</a:t>
            </a:r>
          </a:p>
          <a:p>
            <a:pPr marL="914400" lvl="2" indent="-457200">
              <a:lnSpc>
                <a:spcPct val="120000"/>
              </a:lnSpc>
              <a:buFont typeface="Wingdings" pitchFamily="2" charset="2"/>
              <a:buChar char="Ø"/>
              <a:defRPr/>
            </a:pPr>
            <a:r>
              <a:rPr lang="en-US" sz="1800" dirty="0">
                <a:solidFill>
                  <a:srgbClr val="000000"/>
                </a:solidFill>
              </a:rPr>
              <a:t>Non value-adding activities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Redesign should take into account legal issues, IT / Technology opportunities and organizational constraints of the process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Some principles of process re-design</a:t>
            </a:r>
          </a:p>
        </p:txBody>
      </p:sp>
      <p:sp>
        <p:nvSpPr>
          <p:cNvPr id="1680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471610"/>
            <a:ext cx="8821737" cy="4978399"/>
          </a:xfrm>
        </p:spPr>
        <p:txBody>
          <a:bodyPr/>
          <a:lstStyle/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</a:rPr>
              <a:t>Eliminate waste or non-value added </a:t>
            </a:r>
            <a:r>
              <a:rPr lang="en-US" sz="1800" dirty="0" smtClean="0">
                <a:solidFill>
                  <a:srgbClr val="000000"/>
                </a:solidFill>
              </a:rPr>
              <a:t>activities as much as possible</a:t>
            </a:r>
            <a:endParaRPr lang="en-US" sz="1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</a:rPr>
              <a:t>Organise around outcomes - </a:t>
            </a:r>
            <a:r>
              <a:rPr lang="en-US" sz="1800" dirty="0" smtClean="0">
                <a:solidFill>
                  <a:srgbClr val="000000"/>
                </a:solidFill>
              </a:rPr>
              <a:t>treat </a:t>
            </a:r>
            <a:r>
              <a:rPr lang="en-US" sz="1800" dirty="0">
                <a:solidFill>
                  <a:srgbClr val="000000"/>
                </a:solidFill>
              </a:rPr>
              <a:t>geographically dispersed resources as though centrally located 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</a:rPr>
              <a:t>Build quality in at the source - mistake proof the process, </a:t>
            </a:r>
            <a:r>
              <a:rPr lang="en-US" sz="1800" dirty="0" smtClean="0">
                <a:solidFill>
                  <a:srgbClr val="000000"/>
                </a:solidFill>
              </a:rPr>
              <a:t>standardize </a:t>
            </a:r>
            <a:r>
              <a:rPr lang="en-US" sz="1800" dirty="0">
                <a:solidFill>
                  <a:srgbClr val="000000"/>
                </a:solidFill>
              </a:rPr>
              <a:t>on best practices, capture information </a:t>
            </a:r>
            <a:r>
              <a:rPr lang="en-US" sz="1800" dirty="0" smtClean="0">
                <a:solidFill>
                  <a:srgbClr val="000000"/>
                </a:solidFill>
              </a:rPr>
              <a:t>in digital form at </a:t>
            </a:r>
            <a:r>
              <a:rPr lang="en-US" sz="1800" dirty="0">
                <a:solidFill>
                  <a:srgbClr val="000000"/>
                </a:solidFill>
              </a:rPr>
              <a:t>the source 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Find opportunities to cross </a:t>
            </a:r>
            <a:r>
              <a:rPr lang="en-US" sz="1800" dirty="0">
                <a:solidFill>
                  <a:srgbClr val="000000"/>
                </a:solidFill>
              </a:rPr>
              <a:t>train and use multifunctional workers 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Reduce </a:t>
            </a:r>
            <a:r>
              <a:rPr lang="en-US" sz="1800" dirty="0">
                <a:solidFill>
                  <a:srgbClr val="000000"/>
                </a:solidFill>
              </a:rPr>
              <a:t>preparation </a:t>
            </a:r>
            <a:r>
              <a:rPr lang="en-US" sz="1800" dirty="0" smtClean="0">
                <a:solidFill>
                  <a:srgbClr val="000000"/>
                </a:solidFill>
              </a:rPr>
              <a:t>and waiting times</a:t>
            </a:r>
            <a:endParaRPr lang="en-US" sz="1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</a:rPr>
              <a:t>Use parallel processing 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Apply </a:t>
            </a:r>
            <a:r>
              <a:rPr lang="en-US" sz="1800" dirty="0">
                <a:solidFill>
                  <a:srgbClr val="000000"/>
                </a:solidFill>
              </a:rPr>
              <a:t>automation and appropriate technologies 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</a:rPr>
              <a:t>Use visual process control systems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Establish </a:t>
            </a:r>
            <a:r>
              <a:rPr lang="en-US" sz="1800" dirty="0">
                <a:solidFill>
                  <a:srgbClr val="000000"/>
                </a:solidFill>
              </a:rPr>
              <a:t>a continuous improvement capability and mindset </a:t>
            </a:r>
          </a:p>
          <a:p>
            <a:pPr marL="457200" indent="-457200">
              <a:lnSpc>
                <a:spcPct val="120000"/>
              </a:lnSpc>
              <a:buFont typeface="Arial" charset="0"/>
              <a:buChar char="•"/>
              <a:defRPr/>
            </a:pPr>
            <a:endParaRPr lang="en-US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Simple Process Redesign Example: Bank Account Opening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293688" y="1452563"/>
            <a:ext cx="8545512" cy="4803775"/>
            <a:chOff x="41" y="814"/>
            <a:chExt cx="5718" cy="3458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65" y="816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Customer Visits Bank Branch</a:t>
              </a:r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41" y="814"/>
              <a:ext cx="1892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826" y="814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graphicFrame>
          <p:nvGraphicFramePr>
            <p:cNvPr id="10" name="Object 2"/>
            <p:cNvGraphicFramePr>
              <a:graphicFrameLocks noChangeAspect="1"/>
            </p:cNvGraphicFramePr>
            <p:nvPr/>
          </p:nvGraphicFramePr>
          <p:xfrm>
            <a:off x="2688" y="1200"/>
            <a:ext cx="1071" cy="763"/>
          </p:xfrm>
          <a:graphic>
            <a:graphicData uri="http://schemas.openxmlformats.org/presentationml/2006/ole">
              <p:oleObj spid="_x0000_s106540" name="Clip" r:id="rId4" imgW="2243750" imgH="2527426" progId="">
                <p:embed/>
              </p:oleObj>
            </a:graphicData>
          </a:graphic>
        </p:graphicFrame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959" y="1968"/>
              <a:ext cx="1867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Data is verified by Bank’s officers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933" y="1966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866" y="1968"/>
              <a:ext cx="1893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Data is uploaded in the Bank’s software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3826" y="1966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65" y="1968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Centralized data entry team enters customer data in database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41" y="1966"/>
              <a:ext cx="1892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5" y="3120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Signatures of customers are scanned</a:t>
              </a: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41" y="3118"/>
              <a:ext cx="1892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1959" y="3120"/>
              <a:ext cx="1867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ATM Cards &amp; Cheque Books are printed</a:t>
              </a:r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1933" y="3118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graphicFrame>
          <p:nvGraphicFramePr>
            <p:cNvPr id="21" name="Object 3"/>
            <p:cNvGraphicFramePr>
              <a:graphicFrameLocks noChangeAspect="1"/>
            </p:cNvGraphicFramePr>
            <p:nvPr/>
          </p:nvGraphicFramePr>
          <p:xfrm>
            <a:off x="4896" y="1344"/>
            <a:ext cx="690" cy="580"/>
          </p:xfrm>
          <a:graphic>
            <a:graphicData uri="http://schemas.openxmlformats.org/presentationml/2006/ole">
              <p:oleObj spid="_x0000_s106541" name="Clip" r:id="rId5" imgW="691286" imgH="769925" progId="">
                <p:embed/>
              </p:oleObj>
            </a:graphicData>
          </a:graphic>
        </p:graphicFrame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3866" y="3120"/>
              <a:ext cx="1893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ATM Cards &amp; Cheque books are dispatched by post</a:t>
              </a: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3826" y="3120"/>
              <a:ext cx="1893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1968" y="816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Customer fills up form &amp; hands over all documents</a:t>
              </a:r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1936" y="814"/>
              <a:ext cx="1892" cy="11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bIns="0" anchor="ctr"/>
            <a:lstStyle/>
            <a:p>
              <a:endParaRPr 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3888" y="816"/>
              <a:ext cx="1868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bIns="0"/>
            <a:lstStyle/>
            <a:p>
              <a:pPr eaLnBrk="0" hangingPunct="0"/>
              <a:r>
                <a:rPr lang="en-US" sz="1200">
                  <a:latin typeface="Tahoma" pitchFamily="34" charset="0"/>
                </a:rPr>
                <a:t>Form &amp; documents are dispatched to centralized data entry team</a:t>
              </a:r>
            </a:p>
          </p:txBody>
        </p:sp>
        <p:graphicFrame>
          <p:nvGraphicFramePr>
            <p:cNvPr id="27" name="Object 4"/>
            <p:cNvGraphicFramePr>
              <a:graphicFrameLocks noChangeAspect="1"/>
            </p:cNvGraphicFramePr>
            <p:nvPr/>
          </p:nvGraphicFramePr>
          <p:xfrm>
            <a:off x="1056" y="2448"/>
            <a:ext cx="768" cy="561"/>
          </p:xfrm>
          <a:graphic>
            <a:graphicData uri="http://schemas.openxmlformats.org/presentationml/2006/ole">
              <p:oleObj spid="_x0000_s106542" name="Clip" r:id="rId6" imgW="1879092" imgH="1674266" progId="">
                <p:embed/>
              </p:oleObj>
            </a:graphicData>
          </a:graphic>
        </p:graphicFrame>
        <p:graphicFrame>
          <p:nvGraphicFramePr>
            <p:cNvPr id="28" name="Object 5"/>
            <p:cNvGraphicFramePr>
              <a:graphicFrameLocks noChangeAspect="1"/>
            </p:cNvGraphicFramePr>
            <p:nvPr/>
          </p:nvGraphicFramePr>
          <p:xfrm>
            <a:off x="288" y="2496"/>
            <a:ext cx="768" cy="561"/>
          </p:xfrm>
          <a:graphic>
            <a:graphicData uri="http://schemas.openxmlformats.org/presentationml/2006/ole">
              <p:oleObj spid="_x0000_s106543" name="Clip" r:id="rId7" imgW="1879092" imgH="1674266" progId="">
                <p:embed/>
              </p:oleObj>
            </a:graphicData>
          </a:graphic>
        </p:graphicFrame>
        <p:graphicFrame>
          <p:nvGraphicFramePr>
            <p:cNvPr id="29" name="Object 6"/>
            <p:cNvGraphicFramePr>
              <a:graphicFrameLocks noChangeAspect="1"/>
            </p:cNvGraphicFramePr>
            <p:nvPr/>
          </p:nvGraphicFramePr>
          <p:xfrm>
            <a:off x="3936" y="2352"/>
            <a:ext cx="1310" cy="552"/>
          </p:xfrm>
          <a:graphic>
            <a:graphicData uri="http://schemas.openxmlformats.org/presentationml/2006/ole">
              <p:oleObj spid="_x0000_s106544" name="Clip" r:id="rId8" imgW="4582562" imgH="2669263" progId="">
                <p:embed/>
              </p:oleObj>
            </a:graphicData>
          </a:graphic>
        </p:graphicFrame>
        <p:graphicFrame>
          <p:nvGraphicFramePr>
            <p:cNvPr id="30" name="Object 7"/>
            <p:cNvGraphicFramePr>
              <a:graphicFrameLocks noChangeAspect="1"/>
            </p:cNvGraphicFramePr>
            <p:nvPr/>
          </p:nvGraphicFramePr>
          <p:xfrm>
            <a:off x="816" y="3360"/>
            <a:ext cx="1036" cy="762"/>
          </p:xfrm>
          <a:graphic>
            <a:graphicData uri="http://schemas.openxmlformats.org/presentationml/2006/ole">
              <p:oleObj spid="_x0000_s106545" name="Clip" r:id="rId9" imgW="4599160" imgH="3384487" progId="">
                <p:embed/>
              </p:oleObj>
            </a:graphicData>
          </a:graphic>
        </p:graphicFrame>
        <p:graphicFrame>
          <p:nvGraphicFramePr>
            <p:cNvPr id="31" name="Object 8"/>
            <p:cNvGraphicFramePr>
              <a:graphicFrameLocks noChangeAspect="1"/>
            </p:cNvGraphicFramePr>
            <p:nvPr/>
          </p:nvGraphicFramePr>
          <p:xfrm>
            <a:off x="2688" y="2256"/>
            <a:ext cx="795" cy="763"/>
          </p:xfrm>
          <a:graphic>
            <a:graphicData uri="http://schemas.openxmlformats.org/presentationml/2006/ole">
              <p:oleObj spid="_x0000_s106546" name="Clip" r:id="rId10" imgW="2013509" imgH="1930298" progId="">
                <p:embed/>
              </p:oleObj>
            </a:graphicData>
          </a:graphic>
        </p:graphicFrame>
        <p:pic>
          <p:nvPicPr>
            <p:cNvPr id="32" name="Picture 29" descr="Printer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082" y="3382"/>
              <a:ext cx="651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3" name="Picture 30" descr="printer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208" y="3410"/>
              <a:ext cx="768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1" descr="MAILPK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850" y="3399"/>
              <a:ext cx="680" cy="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5" name="Group 32"/>
            <p:cNvGrpSpPr>
              <a:grpSpLocks/>
            </p:cNvGrpSpPr>
            <p:nvPr/>
          </p:nvGrpSpPr>
          <p:grpSpPr bwMode="auto">
            <a:xfrm>
              <a:off x="4038" y="3556"/>
              <a:ext cx="712" cy="369"/>
              <a:chOff x="664" y="3618"/>
              <a:chExt cx="281" cy="283"/>
            </a:xfrm>
          </p:grpSpPr>
          <p:sp>
            <p:nvSpPr>
              <p:cNvPr id="37" name="Freeform 33"/>
              <p:cNvSpPr>
                <a:spLocks/>
              </p:cNvSpPr>
              <p:nvPr/>
            </p:nvSpPr>
            <p:spPr bwMode="auto">
              <a:xfrm>
                <a:off x="665" y="3691"/>
                <a:ext cx="271" cy="210"/>
              </a:xfrm>
              <a:custGeom>
                <a:avLst/>
                <a:gdLst>
                  <a:gd name="T0" fmla="*/ 0 w 544"/>
                  <a:gd name="T1" fmla="*/ 1 h 418"/>
                  <a:gd name="T2" fmla="*/ 0 w 544"/>
                  <a:gd name="T3" fmla="*/ 0 h 418"/>
                  <a:gd name="T4" fmla="*/ 0 w 544"/>
                  <a:gd name="T5" fmla="*/ 1 h 418"/>
                  <a:gd name="T6" fmla="*/ 0 w 544"/>
                  <a:gd name="T7" fmla="*/ 1 h 418"/>
                  <a:gd name="T8" fmla="*/ 0 w 544"/>
                  <a:gd name="T9" fmla="*/ 1 h 418"/>
                  <a:gd name="T10" fmla="*/ 0 w 544"/>
                  <a:gd name="T11" fmla="*/ 1 h 418"/>
                  <a:gd name="T12" fmla="*/ 0 w 544"/>
                  <a:gd name="T13" fmla="*/ 1 h 4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44"/>
                  <a:gd name="T22" fmla="*/ 0 h 418"/>
                  <a:gd name="T23" fmla="*/ 544 w 544"/>
                  <a:gd name="T24" fmla="*/ 418 h 4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44" h="418">
                    <a:moveTo>
                      <a:pt x="0" y="99"/>
                    </a:moveTo>
                    <a:lnTo>
                      <a:pt x="308" y="0"/>
                    </a:lnTo>
                    <a:lnTo>
                      <a:pt x="544" y="37"/>
                    </a:lnTo>
                    <a:lnTo>
                      <a:pt x="538" y="253"/>
                    </a:lnTo>
                    <a:lnTo>
                      <a:pt x="278" y="418"/>
                    </a:lnTo>
                    <a:lnTo>
                      <a:pt x="11" y="328"/>
                    </a:lnTo>
                    <a:lnTo>
                      <a:pt x="0" y="9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34"/>
              <p:cNvSpPr>
                <a:spLocks/>
              </p:cNvSpPr>
              <p:nvPr/>
            </p:nvSpPr>
            <p:spPr bwMode="auto">
              <a:xfrm>
                <a:off x="809" y="3724"/>
                <a:ext cx="117" cy="161"/>
              </a:xfrm>
              <a:custGeom>
                <a:avLst/>
                <a:gdLst>
                  <a:gd name="T0" fmla="*/ 0 w 235"/>
                  <a:gd name="T1" fmla="*/ 1 h 321"/>
                  <a:gd name="T2" fmla="*/ 0 w 235"/>
                  <a:gd name="T3" fmla="*/ 0 h 321"/>
                  <a:gd name="T4" fmla="*/ 0 w 235"/>
                  <a:gd name="T5" fmla="*/ 1 h 321"/>
                  <a:gd name="T6" fmla="*/ 0 w 235"/>
                  <a:gd name="T7" fmla="*/ 1 h 321"/>
                  <a:gd name="T8" fmla="*/ 0 w 235"/>
                  <a:gd name="T9" fmla="*/ 1 h 3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5"/>
                  <a:gd name="T16" fmla="*/ 0 h 321"/>
                  <a:gd name="T17" fmla="*/ 235 w 235"/>
                  <a:gd name="T18" fmla="*/ 321 h 3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5" h="321">
                    <a:moveTo>
                      <a:pt x="0" y="108"/>
                    </a:moveTo>
                    <a:lnTo>
                      <a:pt x="235" y="0"/>
                    </a:lnTo>
                    <a:lnTo>
                      <a:pt x="228" y="177"/>
                    </a:lnTo>
                    <a:lnTo>
                      <a:pt x="1" y="321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rgbClr val="BF72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35"/>
              <p:cNvSpPr>
                <a:spLocks/>
              </p:cNvSpPr>
              <p:nvPr/>
            </p:nvSpPr>
            <p:spPr bwMode="auto">
              <a:xfrm>
                <a:off x="676" y="3751"/>
                <a:ext cx="121" cy="136"/>
              </a:xfrm>
              <a:custGeom>
                <a:avLst/>
                <a:gdLst>
                  <a:gd name="T0" fmla="*/ 0 w 242"/>
                  <a:gd name="T1" fmla="*/ 0 h 270"/>
                  <a:gd name="T2" fmla="*/ 1 w 242"/>
                  <a:gd name="T3" fmla="*/ 1 h 270"/>
                  <a:gd name="T4" fmla="*/ 1 w 242"/>
                  <a:gd name="T5" fmla="*/ 1 h 270"/>
                  <a:gd name="T6" fmla="*/ 1 w 242"/>
                  <a:gd name="T7" fmla="*/ 1 h 270"/>
                  <a:gd name="T8" fmla="*/ 0 w 242"/>
                  <a:gd name="T9" fmla="*/ 0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2"/>
                  <a:gd name="T16" fmla="*/ 0 h 270"/>
                  <a:gd name="T17" fmla="*/ 242 w 242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2" h="270">
                    <a:moveTo>
                      <a:pt x="0" y="0"/>
                    </a:moveTo>
                    <a:lnTo>
                      <a:pt x="239" y="57"/>
                    </a:lnTo>
                    <a:lnTo>
                      <a:pt x="242" y="270"/>
                    </a:lnTo>
                    <a:lnTo>
                      <a:pt x="9" y="1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72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>
                <a:off x="685" y="3701"/>
                <a:ext cx="130" cy="69"/>
              </a:xfrm>
              <a:custGeom>
                <a:avLst/>
                <a:gdLst>
                  <a:gd name="T0" fmla="*/ 0 w 260"/>
                  <a:gd name="T1" fmla="*/ 1 h 137"/>
                  <a:gd name="T2" fmla="*/ 1 w 260"/>
                  <a:gd name="T3" fmla="*/ 0 h 137"/>
                  <a:gd name="T4" fmla="*/ 1 w 260"/>
                  <a:gd name="T5" fmla="*/ 1 h 137"/>
                  <a:gd name="T6" fmla="*/ 1 w 260"/>
                  <a:gd name="T7" fmla="*/ 1 h 137"/>
                  <a:gd name="T8" fmla="*/ 0 w 260"/>
                  <a:gd name="T9" fmla="*/ 1 h 1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"/>
                  <a:gd name="T16" fmla="*/ 0 h 137"/>
                  <a:gd name="T17" fmla="*/ 260 w 260"/>
                  <a:gd name="T18" fmla="*/ 137 h 1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" h="137">
                    <a:moveTo>
                      <a:pt x="0" y="82"/>
                    </a:moveTo>
                    <a:lnTo>
                      <a:pt x="260" y="0"/>
                    </a:lnTo>
                    <a:lnTo>
                      <a:pt x="258" y="124"/>
                    </a:lnTo>
                    <a:lnTo>
                      <a:pt x="233" y="137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37"/>
              <p:cNvSpPr>
                <a:spLocks/>
              </p:cNvSpPr>
              <p:nvPr/>
            </p:nvSpPr>
            <p:spPr bwMode="auto">
              <a:xfrm>
                <a:off x="867" y="3725"/>
                <a:ext cx="23" cy="7"/>
              </a:xfrm>
              <a:custGeom>
                <a:avLst/>
                <a:gdLst>
                  <a:gd name="T0" fmla="*/ 1 w 45"/>
                  <a:gd name="T1" fmla="*/ 1 h 14"/>
                  <a:gd name="T2" fmla="*/ 1 w 45"/>
                  <a:gd name="T3" fmla="*/ 1 h 14"/>
                  <a:gd name="T4" fmla="*/ 1 w 45"/>
                  <a:gd name="T5" fmla="*/ 1 h 14"/>
                  <a:gd name="T6" fmla="*/ 1 w 45"/>
                  <a:gd name="T7" fmla="*/ 1 h 14"/>
                  <a:gd name="T8" fmla="*/ 1 w 45"/>
                  <a:gd name="T9" fmla="*/ 1 h 14"/>
                  <a:gd name="T10" fmla="*/ 1 w 45"/>
                  <a:gd name="T11" fmla="*/ 1 h 14"/>
                  <a:gd name="T12" fmla="*/ 1 w 45"/>
                  <a:gd name="T13" fmla="*/ 1 h 14"/>
                  <a:gd name="T14" fmla="*/ 1 w 45"/>
                  <a:gd name="T15" fmla="*/ 0 h 14"/>
                  <a:gd name="T16" fmla="*/ 1 w 45"/>
                  <a:gd name="T17" fmla="*/ 1 h 14"/>
                  <a:gd name="T18" fmla="*/ 0 w 45"/>
                  <a:gd name="T19" fmla="*/ 1 h 14"/>
                  <a:gd name="T20" fmla="*/ 1 w 45"/>
                  <a:gd name="T21" fmla="*/ 1 h 14"/>
                  <a:gd name="T22" fmla="*/ 1 w 45"/>
                  <a:gd name="T23" fmla="*/ 1 h 14"/>
                  <a:gd name="T24" fmla="*/ 1 w 45"/>
                  <a:gd name="T25" fmla="*/ 1 h 14"/>
                  <a:gd name="T26" fmla="*/ 1 w 45"/>
                  <a:gd name="T27" fmla="*/ 1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"/>
                  <a:gd name="T43" fmla="*/ 0 h 14"/>
                  <a:gd name="T44" fmla="*/ 45 w 45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" h="14">
                    <a:moveTo>
                      <a:pt x="27" y="14"/>
                    </a:moveTo>
                    <a:lnTo>
                      <a:pt x="45" y="7"/>
                    </a:lnTo>
                    <a:lnTo>
                      <a:pt x="39" y="6"/>
                    </a:lnTo>
                    <a:lnTo>
                      <a:pt x="32" y="5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2" y="1"/>
                    </a:lnTo>
                    <a:lnTo>
                      <a:pt x="7" y="0"/>
                    </a:lnTo>
                    <a:lnTo>
                      <a:pt x="2" y="1"/>
                    </a:lnTo>
                    <a:lnTo>
                      <a:pt x="0" y="2"/>
                    </a:lnTo>
                    <a:lnTo>
                      <a:pt x="1" y="6"/>
                    </a:lnTo>
                    <a:lnTo>
                      <a:pt x="7" y="9"/>
                    </a:lnTo>
                    <a:lnTo>
                      <a:pt x="16" y="11"/>
                    </a:lnTo>
                    <a:lnTo>
                      <a:pt x="27" y="14"/>
                    </a:lnTo>
                    <a:close/>
                  </a:path>
                </a:pathLst>
              </a:custGeom>
              <a:solidFill>
                <a:srgbClr val="B25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825" y="3701"/>
                <a:ext cx="92" cy="58"/>
              </a:xfrm>
              <a:custGeom>
                <a:avLst/>
                <a:gdLst>
                  <a:gd name="T0" fmla="*/ 0 w 185"/>
                  <a:gd name="T1" fmla="*/ 0 h 117"/>
                  <a:gd name="T2" fmla="*/ 0 w 185"/>
                  <a:gd name="T3" fmla="*/ 0 h 117"/>
                  <a:gd name="T4" fmla="*/ 0 w 185"/>
                  <a:gd name="T5" fmla="*/ 0 h 117"/>
                  <a:gd name="T6" fmla="*/ 0 w 185"/>
                  <a:gd name="T7" fmla="*/ 0 h 117"/>
                  <a:gd name="T8" fmla="*/ 0 w 185"/>
                  <a:gd name="T9" fmla="*/ 0 h 117"/>
                  <a:gd name="T10" fmla="*/ 0 w 185"/>
                  <a:gd name="T11" fmla="*/ 0 h 117"/>
                  <a:gd name="T12" fmla="*/ 0 w 185"/>
                  <a:gd name="T13" fmla="*/ 0 h 117"/>
                  <a:gd name="T14" fmla="*/ 0 w 185"/>
                  <a:gd name="T15" fmla="*/ 0 h 117"/>
                  <a:gd name="T16" fmla="*/ 0 w 185"/>
                  <a:gd name="T17" fmla="*/ 0 h 117"/>
                  <a:gd name="T18" fmla="*/ 0 w 185"/>
                  <a:gd name="T19" fmla="*/ 0 h 117"/>
                  <a:gd name="T20" fmla="*/ 0 w 185"/>
                  <a:gd name="T21" fmla="*/ 0 h 117"/>
                  <a:gd name="T22" fmla="*/ 0 w 185"/>
                  <a:gd name="T23" fmla="*/ 0 h 117"/>
                  <a:gd name="T24" fmla="*/ 0 w 185"/>
                  <a:gd name="T25" fmla="*/ 0 h 117"/>
                  <a:gd name="T26" fmla="*/ 0 w 185"/>
                  <a:gd name="T27" fmla="*/ 0 h 117"/>
                  <a:gd name="T28" fmla="*/ 0 w 185"/>
                  <a:gd name="T29" fmla="*/ 0 h 117"/>
                  <a:gd name="T30" fmla="*/ 0 w 185"/>
                  <a:gd name="T31" fmla="*/ 0 h 117"/>
                  <a:gd name="T32" fmla="*/ 0 w 185"/>
                  <a:gd name="T33" fmla="*/ 0 h 117"/>
                  <a:gd name="T34" fmla="*/ 0 w 185"/>
                  <a:gd name="T35" fmla="*/ 0 h 117"/>
                  <a:gd name="T36" fmla="*/ 0 w 185"/>
                  <a:gd name="T37" fmla="*/ 0 h 117"/>
                  <a:gd name="T38" fmla="*/ 0 w 185"/>
                  <a:gd name="T39" fmla="*/ 0 h 117"/>
                  <a:gd name="T40" fmla="*/ 0 w 185"/>
                  <a:gd name="T41" fmla="*/ 0 h 11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85"/>
                  <a:gd name="T64" fmla="*/ 0 h 117"/>
                  <a:gd name="T65" fmla="*/ 185 w 185"/>
                  <a:gd name="T66" fmla="*/ 117 h 11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85" h="117">
                    <a:moveTo>
                      <a:pt x="149" y="48"/>
                    </a:moveTo>
                    <a:lnTo>
                      <a:pt x="185" y="31"/>
                    </a:lnTo>
                    <a:lnTo>
                      <a:pt x="2" y="0"/>
                    </a:lnTo>
                    <a:lnTo>
                      <a:pt x="0" y="117"/>
                    </a:lnTo>
                    <a:lnTo>
                      <a:pt x="101" y="71"/>
                    </a:lnTo>
                    <a:lnTo>
                      <a:pt x="94" y="68"/>
                    </a:lnTo>
                    <a:lnTo>
                      <a:pt x="86" y="66"/>
                    </a:lnTo>
                    <a:lnTo>
                      <a:pt x="80" y="64"/>
                    </a:lnTo>
                    <a:lnTo>
                      <a:pt x="74" y="60"/>
                    </a:lnTo>
                    <a:lnTo>
                      <a:pt x="70" y="58"/>
                    </a:lnTo>
                    <a:lnTo>
                      <a:pt x="67" y="53"/>
                    </a:lnTo>
                    <a:lnTo>
                      <a:pt x="66" y="50"/>
                    </a:lnTo>
                    <a:lnTo>
                      <a:pt x="68" y="44"/>
                    </a:lnTo>
                    <a:lnTo>
                      <a:pt x="73" y="40"/>
                    </a:lnTo>
                    <a:lnTo>
                      <a:pt x="82" y="38"/>
                    </a:lnTo>
                    <a:lnTo>
                      <a:pt x="93" y="38"/>
                    </a:lnTo>
                    <a:lnTo>
                      <a:pt x="104" y="40"/>
                    </a:lnTo>
                    <a:lnTo>
                      <a:pt x="117" y="42"/>
                    </a:lnTo>
                    <a:lnTo>
                      <a:pt x="129" y="44"/>
                    </a:lnTo>
                    <a:lnTo>
                      <a:pt x="140" y="46"/>
                    </a:lnTo>
                    <a:lnTo>
                      <a:pt x="149" y="48"/>
                    </a:lnTo>
                    <a:close/>
                  </a:path>
                </a:pathLst>
              </a:custGeom>
              <a:solidFill>
                <a:srgbClr val="991E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39"/>
              <p:cNvSpPr>
                <a:spLocks/>
              </p:cNvSpPr>
              <p:nvPr/>
            </p:nvSpPr>
            <p:spPr bwMode="auto">
              <a:xfrm>
                <a:off x="703" y="3772"/>
                <a:ext cx="60" cy="31"/>
              </a:xfrm>
              <a:custGeom>
                <a:avLst/>
                <a:gdLst>
                  <a:gd name="T0" fmla="*/ 1 w 118"/>
                  <a:gd name="T1" fmla="*/ 1 h 62"/>
                  <a:gd name="T2" fmla="*/ 1 w 118"/>
                  <a:gd name="T3" fmla="*/ 1 h 62"/>
                  <a:gd name="T4" fmla="*/ 1 w 118"/>
                  <a:gd name="T5" fmla="*/ 1 h 62"/>
                  <a:gd name="T6" fmla="*/ 1 w 118"/>
                  <a:gd name="T7" fmla="*/ 1 h 62"/>
                  <a:gd name="T8" fmla="*/ 1 w 118"/>
                  <a:gd name="T9" fmla="*/ 1 h 62"/>
                  <a:gd name="T10" fmla="*/ 1 w 118"/>
                  <a:gd name="T11" fmla="*/ 1 h 62"/>
                  <a:gd name="T12" fmla="*/ 1 w 118"/>
                  <a:gd name="T13" fmla="*/ 1 h 62"/>
                  <a:gd name="T14" fmla="*/ 1 w 118"/>
                  <a:gd name="T15" fmla="*/ 1 h 62"/>
                  <a:gd name="T16" fmla="*/ 1 w 118"/>
                  <a:gd name="T17" fmla="*/ 1 h 62"/>
                  <a:gd name="T18" fmla="*/ 0 w 118"/>
                  <a:gd name="T19" fmla="*/ 1 h 62"/>
                  <a:gd name="T20" fmla="*/ 1 w 118"/>
                  <a:gd name="T21" fmla="*/ 1 h 62"/>
                  <a:gd name="T22" fmla="*/ 1 w 118"/>
                  <a:gd name="T23" fmla="*/ 0 h 62"/>
                  <a:gd name="T24" fmla="*/ 1 w 118"/>
                  <a:gd name="T25" fmla="*/ 1 h 62"/>
                  <a:gd name="T26" fmla="*/ 1 w 118"/>
                  <a:gd name="T27" fmla="*/ 1 h 62"/>
                  <a:gd name="T28" fmla="*/ 1 w 118"/>
                  <a:gd name="T29" fmla="*/ 1 h 62"/>
                  <a:gd name="T30" fmla="*/ 1 w 118"/>
                  <a:gd name="T31" fmla="*/ 1 h 62"/>
                  <a:gd name="T32" fmla="*/ 1 w 118"/>
                  <a:gd name="T33" fmla="*/ 1 h 62"/>
                  <a:gd name="T34" fmla="*/ 1 w 118"/>
                  <a:gd name="T35" fmla="*/ 1 h 62"/>
                  <a:gd name="T36" fmla="*/ 1 w 118"/>
                  <a:gd name="T37" fmla="*/ 1 h 62"/>
                  <a:gd name="T38" fmla="*/ 1 w 118"/>
                  <a:gd name="T39" fmla="*/ 1 h 62"/>
                  <a:gd name="T40" fmla="*/ 1 w 118"/>
                  <a:gd name="T41" fmla="*/ 1 h 62"/>
                  <a:gd name="T42" fmla="*/ 1 w 118"/>
                  <a:gd name="T43" fmla="*/ 1 h 62"/>
                  <a:gd name="T44" fmla="*/ 1 w 118"/>
                  <a:gd name="T45" fmla="*/ 1 h 62"/>
                  <a:gd name="T46" fmla="*/ 1 w 118"/>
                  <a:gd name="T47" fmla="*/ 1 h 62"/>
                  <a:gd name="T48" fmla="*/ 1 w 118"/>
                  <a:gd name="T49" fmla="*/ 1 h 62"/>
                  <a:gd name="T50" fmla="*/ 1 w 118"/>
                  <a:gd name="T51" fmla="*/ 1 h 62"/>
                  <a:gd name="T52" fmla="*/ 1 w 118"/>
                  <a:gd name="T53" fmla="*/ 1 h 62"/>
                  <a:gd name="T54" fmla="*/ 1 w 118"/>
                  <a:gd name="T55" fmla="*/ 1 h 62"/>
                  <a:gd name="T56" fmla="*/ 1 w 118"/>
                  <a:gd name="T57" fmla="*/ 1 h 62"/>
                  <a:gd name="T58" fmla="*/ 1 w 118"/>
                  <a:gd name="T59" fmla="*/ 1 h 62"/>
                  <a:gd name="T60" fmla="*/ 1 w 118"/>
                  <a:gd name="T61" fmla="*/ 1 h 62"/>
                  <a:gd name="T62" fmla="*/ 1 w 118"/>
                  <a:gd name="T63" fmla="*/ 1 h 62"/>
                  <a:gd name="T64" fmla="*/ 1 w 118"/>
                  <a:gd name="T65" fmla="*/ 1 h 62"/>
                  <a:gd name="T66" fmla="*/ 1 w 118"/>
                  <a:gd name="T67" fmla="*/ 1 h 62"/>
                  <a:gd name="T68" fmla="*/ 1 w 118"/>
                  <a:gd name="T69" fmla="*/ 1 h 6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8"/>
                  <a:gd name="T106" fmla="*/ 0 h 62"/>
                  <a:gd name="T107" fmla="*/ 118 w 118"/>
                  <a:gd name="T108" fmla="*/ 62 h 6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8" h="62">
                    <a:moveTo>
                      <a:pt x="118" y="46"/>
                    </a:moveTo>
                    <a:lnTo>
                      <a:pt x="116" y="53"/>
                    </a:lnTo>
                    <a:lnTo>
                      <a:pt x="111" y="56"/>
                    </a:lnTo>
                    <a:lnTo>
                      <a:pt x="107" y="60"/>
                    </a:lnTo>
                    <a:lnTo>
                      <a:pt x="102" y="61"/>
                    </a:lnTo>
                    <a:lnTo>
                      <a:pt x="96" y="62"/>
                    </a:lnTo>
                    <a:lnTo>
                      <a:pt x="91" y="61"/>
                    </a:lnTo>
                    <a:lnTo>
                      <a:pt x="85" y="60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4" y="54"/>
                    </a:lnTo>
                    <a:lnTo>
                      <a:pt x="54" y="52"/>
                    </a:lnTo>
                    <a:lnTo>
                      <a:pt x="44" y="50"/>
                    </a:lnTo>
                    <a:lnTo>
                      <a:pt x="34" y="47"/>
                    </a:lnTo>
                    <a:lnTo>
                      <a:pt x="25" y="45"/>
                    </a:lnTo>
                    <a:lnTo>
                      <a:pt x="18" y="43"/>
                    </a:lnTo>
                    <a:lnTo>
                      <a:pt x="13" y="41"/>
                    </a:lnTo>
                    <a:lnTo>
                      <a:pt x="6" y="38"/>
                    </a:lnTo>
                    <a:lnTo>
                      <a:pt x="2" y="32"/>
                    </a:lnTo>
                    <a:lnTo>
                      <a:pt x="0" y="24"/>
                    </a:lnTo>
                    <a:lnTo>
                      <a:pt x="0" y="15"/>
                    </a:lnTo>
                    <a:lnTo>
                      <a:pt x="3" y="7"/>
                    </a:lnTo>
                    <a:lnTo>
                      <a:pt x="11" y="1"/>
                    </a:lnTo>
                    <a:lnTo>
                      <a:pt x="20" y="0"/>
                    </a:lnTo>
                    <a:lnTo>
                      <a:pt x="32" y="1"/>
                    </a:lnTo>
                    <a:lnTo>
                      <a:pt x="39" y="2"/>
                    </a:lnTo>
                    <a:lnTo>
                      <a:pt x="46" y="5"/>
                    </a:lnTo>
                    <a:lnTo>
                      <a:pt x="55" y="7"/>
                    </a:lnTo>
                    <a:lnTo>
                      <a:pt x="63" y="9"/>
                    </a:lnTo>
                    <a:lnTo>
                      <a:pt x="72" y="12"/>
                    </a:lnTo>
                    <a:lnTo>
                      <a:pt x="80" y="14"/>
                    </a:lnTo>
                    <a:lnTo>
                      <a:pt x="87" y="16"/>
                    </a:lnTo>
                    <a:lnTo>
                      <a:pt x="93" y="17"/>
                    </a:lnTo>
                    <a:lnTo>
                      <a:pt x="103" y="21"/>
                    </a:lnTo>
                    <a:lnTo>
                      <a:pt x="112" y="27"/>
                    </a:lnTo>
                    <a:lnTo>
                      <a:pt x="118" y="35"/>
                    </a:lnTo>
                    <a:lnTo>
                      <a:pt x="118" y="46"/>
                    </a:lnTo>
                    <a:lnTo>
                      <a:pt x="102" y="43"/>
                    </a:lnTo>
                    <a:lnTo>
                      <a:pt x="102" y="38"/>
                    </a:lnTo>
                    <a:lnTo>
                      <a:pt x="100" y="35"/>
                    </a:lnTo>
                    <a:lnTo>
                      <a:pt x="96" y="32"/>
                    </a:lnTo>
                    <a:lnTo>
                      <a:pt x="92" y="31"/>
                    </a:lnTo>
                    <a:lnTo>
                      <a:pt x="88" y="30"/>
                    </a:lnTo>
                    <a:lnTo>
                      <a:pt x="80" y="28"/>
                    </a:lnTo>
                    <a:lnTo>
                      <a:pt x="71" y="25"/>
                    </a:lnTo>
                    <a:lnTo>
                      <a:pt x="59" y="22"/>
                    </a:lnTo>
                    <a:lnTo>
                      <a:pt x="49" y="20"/>
                    </a:lnTo>
                    <a:lnTo>
                      <a:pt x="39" y="17"/>
                    </a:lnTo>
                    <a:lnTo>
                      <a:pt x="32" y="15"/>
                    </a:lnTo>
                    <a:lnTo>
                      <a:pt x="27" y="14"/>
                    </a:lnTo>
                    <a:lnTo>
                      <a:pt x="23" y="14"/>
                    </a:lnTo>
                    <a:lnTo>
                      <a:pt x="19" y="14"/>
                    </a:lnTo>
                    <a:lnTo>
                      <a:pt x="16" y="16"/>
                    </a:lnTo>
                    <a:lnTo>
                      <a:pt x="13" y="20"/>
                    </a:lnTo>
                    <a:lnTo>
                      <a:pt x="13" y="23"/>
                    </a:lnTo>
                    <a:lnTo>
                      <a:pt x="15" y="27"/>
                    </a:lnTo>
                    <a:lnTo>
                      <a:pt x="17" y="29"/>
                    </a:lnTo>
                    <a:lnTo>
                      <a:pt x="19" y="30"/>
                    </a:lnTo>
                    <a:lnTo>
                      <a:pt x="23" y="31"/>
                    </a:lnTo>
                    <a:lnTo>
                      <a:pt x="31" y="33"/>
                    </a:lnTo>
                    <a:lnTo>
                      <a:pt x="41" y="36"/>
                    </a:lnTo>
                    <a:lnTo>
                      <a:pt x="53" y="38"/>
                    </a:lnTo>
                    <a:lnTo>
                      <a:pt x="64" y="41"/>
                    </a:lnTo>
                    <a:lnTo>
                      <a:pt x="73" y="44"/>
                    </a:lnTo>
                    <a:lnTo>
                      <a:pt x="81" y="46"/>
                    </a:lnTo>
                    <a:lnTo>
                      <a:pt x="86" y="47"/>
                    </a:lnTo>
                    <a:lnTo>
                      <a:pt x="91" y="48"/>
                    </a:lnTo>
                    <a:lnTo>
                      <a:pt x="95" y="48"/>
                    </a:lnTo>
                    <a:lnTo>
                      <a:pt x="100" y="47"/>
                    </a:lnTo>
                    <a:lnTo>
                      <a:pt x="102" y="43"/>
                    </a:lnTo>
                    <a:lnTo>
                      <a:pt x="118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40"/>
              <p:cNvSpPr>
                <a:spLocks/>
              </p:cNvSpPr>
              <p:nvPr/>
            </p:nvSpPr>
            <p:spPr bwMode="auto">
              <a:xfrm>
                <a:off x="740" y="3622"/>
                <a:ext cx="205" cy="148"/>
              </a:xfrm>
              <a:custGeom>
                <a:avLst/>
                <a:gdLst>
                  <a:gd name="T0" fmla="*/ 0 w 411"/>
                  <a:gd name="T1" fmla="*/ 1 h 295"/>
                  <a:gd name="T2" fmla="*/ 0 w 411"/>
                  <a:gd name="T3" fmla="*/ 1 h 295"/>
                  <a:gd name="T4" fmla="*/ 0 w 411"/>
                  <a:gd name="T5" fmla="*/ 1 h 295"/>
                  <a:gd name="T6" fmla="*/ 0 w 411"/>
                  <a:gd name="T7" fmla="*/ 1 h 295"/>
                  <a:gd name="T8" fmla="*/ 0 w 411"/>
                  <a:gd name="T9" fmla="*/ 1 h 295"/>
                  <a:gd name="T10" fmla="*/ 0 w 411"/>
                  <a:gd name="T11" fmla="*/ 1 h 295"/>
                  <a:gd name="T12" fmla="*/ 0 w 411"/>
                  <a:gd name="T13" fmla="*/ 1 h 295"/>
                  <a:gd name="T14" fmla="*/ 0 w 411"/>
                  <a:gd name="T15" fmla="*/ 1 h 295"/>
                  <a:gd name="T16" fmla="*/ 0 w 411"/>
                  <a:gd name="T17" fmla="*/ 1 h 295"/>
                  <a:gd name="T18" fmla="*/ 0 w 411"/>
                  <a:gd name="T19" fmla="*/ 1 h 295"/>
                  <a:gd name="T20" fmla="*/ 0 w 411"/>
                  <a:gd name="T21" fmla="*/ 1 h 295"/>
                  <a:gd name="T22" fmla="*/ 0 w 411"/>
                  <a:gd name="T23" fmla="*/ 1 h 295"/>
                  <a:gd name="T24" fmla="*/ 0 w 411"/>
                  <a:gd name="T25" fmla="*/ 1 h 295"/>
                  <a:gd name="T26" fmla="*/ 0 w 411"/>
                  <a:gd name="T27" fmla="*/ 1 h 295"/>
                  <a:gd name="T28" fmla="*/ 0 w 411"/>
                  <a:gd name="T29" fmla="*/ 1 h 295"/>
                  <a:gd name="T30" fmla="*/ 0 w 411"/>
                  <a:gd name="T31" fmla="*/ 1 h 295"/>
                  <a:gd name="T32" fmla="*/ 0 w 411"/>
                  <a:gd name="T33" fmla="*/ 1 h 295"/>
                  <a:gd name="T34" fmla="*/ 0 w 411"/>
                  <a:gd name="T35" fmla="*/ 1 h 295"/>
                  <a:gd name="T36" fmla="*/ 0 w 411"/>
                  <a:gd name="T37" fmla="*/ 1 h 295"/>
                  <a:gd name="T38" fmla="*/ 0 w 411"/>
                  <a:gd name="T39" fmla="*/ 1 h 295"/>
                  <a:gd name="T40" fmla="*/ 0 w 411"/>
                  <a:gd name="T41" fmla="*/ 1 h 295"/>
                  <a:gd name="T42" fmla="*/ 0 w 411"/>
                  <a:gd name="T43" fmla="*/ 1 h 295"/>
                  <a:gd name="T44" fmla="*/ 0 w 411"/>
                  <a:gd name="T45" fmla="*/ 1 h 295"/>
                  <a:gd name="T46" fmla="*/ 0 w 411"/>
                  <a:gd name="T47" fmla="*/ 1 h 295"/>
                  <a:gd name="T48" fmla="*/ 0 w 411"/>
                  <a:gd name="T49" fmla="*/ 1 h 295"/>
                  <a:gd name="T50" fmla="*/ 0 w 411"/>
                  <a:gd name="T51" fmla="*/ 1 h 295"/>
                  <a:gd name="T52" fmla="*/ 0 w 411"/>
                  <a:gd name="T53" fmla="*/ 1 h 295"/>
                  <a:gd name="T54" fmla="*/ 0 w 411"/>
                  <a:gd name="T55" fmla="*/ 1 h 295"/>
                  <a:gd name="T56" fmla="*/ 0 w 411"/>
                  <a:gd name="T57" fmla="*/ 1 h 295"/>
                  <a:gd name="T58" fmla="*/ 0 w 411"/>
                  <a:gd name="T59" fmla="*/ 1 h 295"/>
                  <a:gd name="T60" fmla="*/ 0 w 411"/>
                  <a:gd name="T61" fmla="*/ 1 h 295"/>
                  <a:gd name="T62" fmla="*/ 0 w 411"/>
                  <a:gd name="T63" fmla="*/ 1 h 295"/>
                  <a:gd name="T64" fmla="*/ 0 w 411"/>
                  <a:gd name="T65" fmla="*/ 1 h 295"/>
                  <a:gd name="T66" fmla="*/ 0 w 411"/>
                  <a:gd name="T67" fmla="*/ 1 h 295"/>
                  <a:gd name="T68" fmla="*/ 0 w 411"/>
                  <a:gd name="T69" fmla="*/ 1 h 295"/>
                  <a:gd name="T70" fmla="*/ 0 w 411"/>
                  <a:gd name="T71" fmla="*/ 1 h 295"/>
                  <a:gd name="T72" fmla="*/ 0 w 411"/>
                  <a:gd name="T73" fmla="*/ 1 h 29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11"/>
                  <a:gd name="T112" fmla="*/ 0 h 295"/>
                  <a:gd name="T113" fmla="*/ 411 w 411"/>
                  <a:gd name="T114" fmla="*/ 295 h 29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11" h="295">
                    <a:moveTo>
                      <a:pt x="0" y="211"/>
                    </a:moveTo>
                    <a:lnTo>
                      <a:pt x="8" y="199"/>
                    </a:lnTo>
                    <a:lnTo>
                      <a:pt x="17" y="187"/>
                    </a:lnTo>
                    <a:lnTo>
                      <a:pt x="28" y="174"/>
                    </a:lnTo>
                    <a:lnTo>
                      <a:pt x="40" y="159"/>
                    </a:lnTo>
                    <a:lnTo>
                      <a:pt x="53" y="144"/>
                    </a:lnTo>
                    <a:lnTo>
                      <a:pt x="67" y="129"/>
                    </a:lnTo>
                    <a:lnTo>
                      <a:pt x="81" y="113"/>
                    </a:lnTo>
                    <a:lnTo>
                      <a:pt x="96" y="96"/>
                    </a:lnTo>
                    <a:lnTo>
                      <a:pt x="111" y="80"/>
                    </a:lnTo>
                    <a:lnTo>
                      <a:pt x="126" y="65"/>
                    </a:lnTo>
                    <a:lnTo>
                      <a:pt x="141" y="52"/>
                    </a:lnTo>
                    <a:lnTo>
                      <a:pt x="155" y="38"/>
                    </a:lnTo>
                    <a:lnTo>
                      <a:pt x="169" y="26"/>
                    </a:lnTo>
                    <a:lnTo>
                      <a:pt x="183" y="16"/>
                    </a:lnTo>
                    <a:lnTo>
                      <a:pt x="197" y="7"/>
                    </a:lnTo>
                    <a:lnTo>
                      <a:pt x="208" y="0"/>
                    </a:lnTo>
                    <a:lnTo>
                      <a:pt x="218" y="1"/>
                    </a:lnTo>
                    <a:lnTo>
                      <a:pt x="227" y="3"/>
                    </a:lnTo>
                    <a:lnTo>
                      <a:pt x="240" y="5"/>
                    </a:lnTo>
                    <a:lnTo>
                      <a:pt x="252" y="8"/>
                    </a:lnTo>
                    <a:lnTo>
                      <a:pt x="266" y="10"/>
                    </a:lnTo>
                    <a:lnTo>
                      <a:pt x="280" y="14"/>
                    </a:lnTo>
                    <a:lnTo>
                      <a:pt x="295" y="17"/>
                    </a:lnTo>
                    <a:lnTo>
                      <a:pt x="310" y="19"/>
                    </a:lnTo>
                    <a:lnTo>
                      <a:pt x="325" y="23"/>
                    </a:lnTo>
                    <a:lnTo>
                      <a:pt x="340" y="26"/>
                    </a:lnTo>
                    <a:lnTo>
                      <a:pt x="353" y="30"/>
                    </a:lnTo>
                    <a:lnTo>
                      <a:pt x="366" y="32"/>
                    </a:lnTo>
                    <a:lnTo>
                      <a:pt x="379" y="34"/>
                    </a:lnTo>
                    <a:lnTo>
                      <a:pt x="389" y="37"/>
                    </a:lnTo>
                    <a:lnTo>
                      <a:pt x="398" y="39"/>
                    </a:lnTo>
                    <a:lnTo>
                      <a:pt x="405" y="40"/>
                    </a:lnTo>
                    <a:lnTo>
                      <a:pt x="355" y="92"/>
                    </a:lnTo>
                    <a:lnTo>
                      <a:pt x="362" y="94"/>
                    </a:lnTo>
                    <a:lnTo>
                      <a:pt x="368" y="96"/>
                    </a:lnTo>
                    <a:lnTo>
                      <a:pt x="376" y="98"/>
                    </a:lnTo>
                    <a:lnTo>
                      <a:pt x="383" y="100"/>
                    </a:lnTo>
                    <a:lnTo>
                      <a:pt x="391" y="102"/>
                    </a:lnTo>
                    <a:lnTo>
                      <a:pt x="398" y="105"/>
                    </a:lnTo>
                    <a:lnTo>
                      <a:pt x="405" y="108"/>
                    </a:lnTo>
                    <a:lnTo>
                      <a:pt x="411" y="110"/>
                    </a:lnTo>
                    <a:lnTo>
                      <a:pt x="401" y="122"/>
                    </a:lnTo>
                    <a:lnTo>
                      <a:pt x="387" y="131"/>
                    </a:lnTo>
                    <a:lnTo>
                      <a:pt x="370" y="139"/>
                    </a:lnTo>
                    <a:lnTo>
                      <a:pt x="350" y="146"/>
                    </a:lnTo>
                    <a:lnTo>
                      <a:pt x="330" y="153"/>
                    </a:lnTo>
                    <a:lnTo>
                      <a:pt x="313" y="159"/>
                    </a:lnTo>
                    <a:lnTo>
                      <a:pt x="297" y="167"/>
                    </a:lnTo>
                    <a:lnTo>
                      <a:pt x="286" y="175"/>
                    </a:lnTo>
                    <a:lnTo>
                      <a:pt x="276" y="184"/>
                    </a:lnTo>
                    <a:lnTo>
                      <a:pt x="266" y="196"/>
                    </a:lnTo>
                    <a:lnTo>
                      <a:pt x="253" y="209"/>
                    </a:lnTo>
                    <a:lnTo>
                      <a:pt x="240" y="224"/>
                    </a:lnTo>
                    <a:lnTo>
                      <a:pt x="227" y="242"/>
                    </a:lnTo>
                    <a:lnTo>
                      <a:pt x="214" y="259"/>
                    </a:lnTo>
                    <a:lnTo>
                      <a:pt x="202" y="276"/>
                    </a:lnTo>
                    <a:lnTo>
                      <a:pt x="192" y="295"/>
                    </a:lnTo>
                    <a:lnTo>
                      <a:pt x="183" y="291"/>
                    </a:lnTo>
                    <a:lnTo>
                      <a:pt x="173" y="287"/>
                    </a:lnTo>
                    <a:lnTo>
                      <a:pt x="161" y="281"/>
                    </a:lnTo>
                    <a:lnTo>
                      <a:pt x="149" y="275"/>
                    </a:lnTo>
                    <a:lnTo>
                      <a:pt x="136" y="269"/>
                    </a:lnTo>
                    <a:lnTo>
                      <a:pt x="122" y="262"/>
                    </a:lnTo>
                    <a:lnTo>
                      <a:pt x="107" y="255"/>
                    </a:lnTo>
                    <a:lnTo>
                      <a:pt x="93" y="249"/>
                    </a:lnTo>
                    <a:lnTo>
                      <a:pt x="78" y="243"/>
                    </a:lnTo>
                    <a:lnTo>
                      <a:pt x="65" y="236"/>
                    </a:lnTo>
                    <a:lnTo>
                      <a:pt x="51" y="230"/>
                    </a:lnTo>
                    <a:lnTo>
                      <a:pt x="38" y="225"/>
                    </a:lnTo>
                    <a:lnTo>
                      <a:pt x="27" y="220"/>
                    </a:lnTo>
                    <a:lnTo>
                      <a:pt x="16" y="216"/>
                    </a:lnTo>
                    <a:lnTo>
                      <a:pt x="7" y="213"/>
                    </a:lnTo>
                    <a:lnTo>
                      <a:pt x="0" y="2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>
                <a:off x="754" y="3633"/>
                <a:ext cx="168" cy="126"/>
              </a:xfrm>
              <a:custGeom>
                <a:avLst/>
                <a:gdLst>
                  <a:gd name="T0" fmla="*/ 0 w 336"/>
                  <a:gd name="T1" fmla="*/ 1 h 251"/>
                  <a:gd name="T2" fmla="*/ 1 w 336"/>
                  <a:gd name="T3" fmla="*/ 1 h 251"/>
                  <a:gd name="T4" fmla="*/ 1 w 336"/>
                  <a:gd name="T5" fmla="*/ 1 h 251"/>
                  <a:gd name="T6" fmla="*/ 1 w 336"/>
                  <a:gd name="T7" fmla="*/ 1 h 251"/>
                  <a:gd name="T8" fmla="*/ 1 w 336"/>
                  <a:gd name="T9" fmla="*/ 1 h 251"/>
                  <a:gd name="T10" fmla="*/ 1 w 336"/>
                  <a:gd name="T11" fmla="*/ 1 h 251"/>
                  <a:gd name="T12" fmla="*/ 1 w 336"/>
                  <a:gd name="T13" fmla="*/ 1 h 251"/>
                  <a:gd name="T14" fmla="*/ 1 w 336"/>
                  <a:gd name="T15" fmla="*/ 1 h 251"/>
                  <a:gd name="T16" fmla="*/ 1 w 336"/>
                  <a:gd name="T17" fmla="*/ 1 h 251"/>
                  <a:gd name="T18" fmla="*/ 1 w 336"/>
                  <a:gd name="T19" fmla="*/ 1 h 251"/>
                  <a:gd name="T20" fmla="*/ 1 w 336"/>
                  <a:gd name="T21" fmla="*/ 1 h 251"/>
                  <a:gd name="T22" fmla="*/ 1 w 336"/>
                  <a:gd name="T23" fmla="*/ 1 h 251"/>
                  <a:gd name="T24" fmla="*/ 1 w 336"/>
                  <a:gd name="T25" fmla="*/ 1 h 251"/>
                  <a:gd name="T26" fmla="*/ 1 w 336"/>
                  <a:gd name="T27" fmla="*/ 1 h 251"/>
                  <a:gd name="T28" fmla="*/ 1 w 336"/>
                  <a:gd name="T29" fmla="*/ 1 h 251"/>
                  <a:gd name="T30" fmla="*/ 1 w 336"/>
                  <a:gd name="T31" fmla="*/ 1 h 251"/>
                  <a:gd name="T32" fmla="*/ 1 w 336"/>
                  <a:gd name="T33" fmla="*/ 0 h 251"/>
                  <a:gd name="T34" fmla="*/ 1 w 336"/>
                  <a:gd name="T35" fmla="*/ 1 h 251"/>
                  <a:gd name="T36" fmla="*/ 1 w 336"/>
                  <a:gd name="T37" fmla="*/ 1 h 251"/>
                  <a:gd name="T38" fmla="*/ 1 w 336"/>
                  <a:gd name="T39" fmla="*/ 1 h 251"/>
                  <a:gd name="T40" fmla="*/ 1 w 336"/>
                  <a:gd name="T41" fmla="*/ 1 h 251"/>
                  <a:gd name="T42" fmla="*/ 1 w 336"/>
                  <a:gd name="T43" fmla="*/ 1 h 251"/>
                  <a:gd name="T44" fmla="*/ 1 w 336"/>
                  <a:gd name="T45" fmla="*/ 1 h 251"/>
                  <a:gd name="T46" fmla="*/ 1 w 336"/>
                  <a:gd name="T47" fmla="*/ 1 h 251"/>
                  <a:gd name="T48" fmla="*/ 1 w 336"/>
                  <a:gd name="T49" fmla="*/ 1 h 251"/>
                  <a:gd name="T50" fmla="*/ 1 w 336"/>
                  <a:gd name="T51" fmla="*/ 1 h 251"/>
                  <a:gd name="T52" fmla="*/ 1 w 336"/>
                  <a:gd name="T53" fmla="*/ 1 h 251"/>
                  <a:gd name="T54" fmla="*/ 1 w 336"/>
                  <a:gd name="T55" fmla="*/ 1 h 251"/>
                  <a:gd name="T56" fmla="*/ 1 w 336"/>
                  <a:gd name="T57" fmla="*/ 1 h 251"/>
                  <a:gd name="T58" fmla="*/ 1 w 336"/>
                  <a:gd name="T59" fmla="*/ 1 h 251"/>
                  <a:gd name="T60" fmla="*/ 1 w 336"/>
                  <a:gd name="T61" fmla="*/ 1 h 251"/>
                  <a:gd name="T62" fmla="*/ 1 w 336"/>
                  <a:gd name="T63" fmla="*/ 1 h 251"/>
                  <a:gd name="T64" fmla="*/ 1 w 336"/>
                  <a:gd name="T65" fmla="*/ 1 h 251"/>
                  <a:gd name="T66" fmla="*/ 0 w 336"/>
                  <a:gd name="T67" fmla="*/ 1 h 25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336"/>
                  <a:gd name="T103" fmla="*/ 0 h 251"/>
                  <a:gd name="T104" fmla="*/ 336 w 336"/>
                  <a:gd name="T105" fmla="*/ 251 h 25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336" h="251">
                    <a:moveTo>
                      <a:pt x="0" y="179"/>
                    </a:moveTo>
                    <a:lnTo>
                      <a:pt x="4" y="174"/>
                    </a:lnTo>
                    <a:lnTo>
                      <a:pt x="11" y="165"/>
                    </a:lnTo>
                    <a:lnTo>
                      <a:pt x="19" y="155"/>
                    </a:lnTo>
                    <a:lnTo>
                      <a:pt x="29" y="144"/>
                    </a:lnTo>
                    <a:lnTo>
                      <a:pt x="40" y="132"/>
                    </a:lnTo>
                    <a:lnTo>
                      <a:pt x="52" y="118"/>
                    </a:lnTo>
                    <a:lnTo>
                      <a:pt x="64" y="104"/>
                    </a:lnTo>
                    <a:lnTo>
                      <a:pt x="78" y="89"/>
                    </a:lnTo>
                    <a:lnTo>
                      <a:pt x="92" y="74"/>
                    </a:lnTo>
                    <a:lnTo>
                      <a:pt x="107" y="61"/>
                    </a:lnTo>
                    <a:lnTo>
                      <a:pt x="121" y="47"/>
                    </a:lnTo>
                    <a:lnTo>
                      <a:pt x="135" y="35"/>
                    </a:lnTo>
                    <a:lnTo>
                      <a:pt x="148" y="24"/>
                    </a:lnTo>
                    <a:lnTo>
                      <a:pt x="161" y="13"/>
                    </a:lnTo>
                    <a:lnTo>
                      <a:pt x="173" y="5"/>
                    </a:lnTo>
                    <a:lnTo>
                      <a:pt x="184" y="0"/>
                    </a:lnTo>
                    <a:lnTo>
                      <a:pt x="336" y="30"/>
                    </a:lnTo>
                    <a:lnTo>
                      <a:pt x="321" y="43"/>
                    </a:lnTo>
                    <a:lnTo>
                      <a:pt x="300" y="66"/>
                    </a:lnTo>
                    <a:lnTo>
                      <a:pt x="275" y="94"/>
                    </a:lnTo>
                    <a:lnTo>
                      <a:pt x="246" y="126"/>
                    </a:lnTo>
                    <a:lnTo>
                      <a:pt x="219" y="161"/>
                    </a:lnTo>
                    <a:lnTo>
                      <a:pt x="193" y="194"/>
                    </a:lnTo>
                    <a:lnTo>
                      <a:pt x="171" y="224"/>
                    </a:lnTo>
                    <a:lnTo>
                      <a:pt x="156" y="251"/>
                    </a:lnTo>
                    <a:lnTo>
                      <a:pt x="141" y="244"/>
                    </a:lnTo>
                    <a:lnTo>
                      <a:pt x="122" y="233"/>
                    </a:lnTo>
                    <a:lnTo>
                      <a:pt x="99" y="223"/>
                    </a:lnTo>
                    <a:lnTo>
                      <a:pt x="74" y="212"/>
                    </a:lnTo>
                    <a:lnTo>
                      <a:pt x="49" y="201"/>
                    </a:lnTo>
                    <a:lnTo>
                      <a:pt x="29" y="192"/>
                    </a:lnTo>
                    <a:lnTo>
                      <a:pt x="11" y="184"/>
                    </a:lnTo>
                    <a:lnTo>
                      <a:pt x="0" y="17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>
                <a:off x="890" y="3675"/>
                <a:ext cx="38" cy="19"/>
              </a:xfrm>
              <a:custGeom>
                <a:avLst/>
                <a:gdLst>
                  <a:gd name="T0" fmla="*/ 0 w 74"/>
                  <a:gd name="T1" fmla="*/ 1 h 38"/>
                  <a:gd name="T2" fmla="*/ 1 w 74"/>
                  <a:gd name="T3" fmla="*/ 0 h 38"/>
                  <a:gd name="T4" fmla="*/ 1 w 74"/>
                  <a:gd name="T5" fmla="*/ 1 h 38"/>
                  <a:gd name="T6" fmla="*/ 1 w 74"/>
                  <a:gd name="T7" fmla="*/ 1 h 38"/>
                  <a:gd name="T8" fmla="*/ 1 w 74"/>
                  <a:gd name="T9" fmla="*/ 1 h 38"/>
                  <a:gd name="T10" fmla="*/ 1 w 74"/>
                  <a:gd name="T11" fmla="*/ 1 h 38"/>
                  <a:gd name="T12" fmla="*/ 1 w 74"/>
                  <a:gd name="T13" fmla="*/ 1 h 38"/>
                  <a:gd name="T14" fmla="*/ 1 w 74"/>
                  <a:gd name="T15" fmla="*/ 1 h 38"/>
                  <a:gd name="T16" fmla="*/ 1 w 74"/>
                  <a:gd name="T17" fmla="*/ 1 h 38"/>
                  <a:gd name="T18" fmla="*/ 1 w 74"/>
                  <a:gd name="T19" fmla="*/ 1 h 38"/>
                  <a:gd name="T20" fmla="*/ 1 w 74"/>
                  <a:gd name="T21" fmla="*/ 1 h 38"/>
                  <a:gd name="T22" fmla="*/ 1 w 74"/>
                  <a:gd name="T23" fmla="*/ 1 h 38"/>
                  <a:gd name="T24" fmla="*/ 1 w 74"/>
                  <a:gd name="T25" fmla="*/ 1 h 38"/>
                  <a:gd name="T26" fmla="*/ 1 w 74"/>
                  <a:gd name="T27" fmla="*/ 1 h 38"/>
                  <a:gd name="T28" fmla="*/ 1 w 74"/>
                  <a:gd name="T29" fmla="*/ 1 h 38"/>
                  <a:gd name="T30" fmla="*/ 1 w 74"/>
                  <a:gd name="T31" fmla="*/ 1 h 38"/>
                  <a:gd name="T32" fmla="*/ 1 w 74"/>
                  <a:gd name="T33" fmla="*/ 1 h 38"/>
                  <a:gd name="T34" fmla="*/ 0 w 74"/>
                  <a:gd name="T35" fmla="*/ 1 h 3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74"/>
                  <a:gd name="T55" fmla="*/ 0 h 38"/>
                  <a:gd name="T56" fmla="*/ 74 w 74"/>
                  <a:gd name="T57" fmla="*/ 38 h 3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74" h="38">
                    <a:moveTo>
                      <a:pt x="0" y="3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48" y="2"/>
                    </a:lnTo>
                    <a:lnTo>
                      <a:pt x="54" y="3"/>
                    </a:lnTo>
                    <a:lnTo>
                      <a:pt x="58" y="4"/>
                    </a:lnTo>
                    <a:lnTo>
                      <a:pt x="64" y="7"/>
                    </a:lnTo>
                    <a:lnTo>
                      <a:pt x="69" y="8"/>
                    </a:lnTo>
                    <a:lnTo>
                      <a:pt x="72" y="9"/>
                    </a:lnTo>
                    <a:lnTo>
                      <a:pt x="74" y="10"/>
                    </a:lnTo>
                    <a:lnTo>
                      <a:pt x="69" y="12"/>
                    </a:lnTo>
                    <a:lnTo>
                      <a:pt x="61" y="16"/>
                    </a:lnTo>
                    <a:lnTo>
                      <a:pt x="49" y="19"/>
                    </a:lnTo>
                    <a:lnTo>
                      <a:pt x="38" y="24"/>
                    </a:lnTo>
                    <a:lnTo>
                      <a:pt x="25" y="28"/>
                    </a:lnTo>
                    <a:lnTo>
                      <a:pt x="13" y="32"/>
                    </a:lnTo>
                    <a:lnTo>
                      <a:pt x="5" y="35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43"/>
              <p:cNvSpPr>
                <a:spLocks/>
              </p:cNvSpPr>
              <p:nvPr/>
            </p:nvSpPr>
            <p:spPr bwMode="auto">
              <a:xfrm>
                <a:off x="664" y="3618"/>
                <a:ext cx="184" cy="132"/>
              </a:xfrm>
              <a:custGeom>
                <a:avLst/>
                <a:gdLst>
                  <a:gd name="T0" fmla="*/ 0 w 370"/>
                  <a:gd name="T1" fmla="*/ 1 h 262"/>
                  <a:gd name="T2" fmla="*/ 0 w 370"/>
                  <a:gd name="T3" fmla="*/ 1 h 262"/>
                  <a:gd name="T4" fmla="*/ 0 w 370"/>
                  <a:gd name="T5" fmla="*/ 1 h 262"/>
                  <a:gd name="T6" fmla="*/ 0 w 370"/>
                  <a:gd name="T7" fmla="*/ 1 h 262"/>
                  <a:gd name="T8" fmla="*/ 0 w 370"/>
                  <a:gd name="T9" fmla="*/ 1 h 262"/>
                  <a:gd name="T10" fmla="*/ 0 w 370"/>
                  <a:gd name="T11" fmla="*/ 1 h 262"/>
                  <a:gd name="T12" fmla="*/ 0 w 370"/>
                  <a:gd name="T13" fmla="*/ 1 h 262"/>
                  <a:gd name="T14" fmla="*/ 0 w 370"/>
                  <a:gd name="T15" fmla="*/ 1 h 262"/>
                  <a:gd name="T16" fmla="*/ 0 w 370"/>
                  <a:gd name="T17" fmla="*/ 1 h 262"/>
                  <a:gd name="T18" fmla="*/ 0 w 370"/>
                  <a:gd name="T19" fmla="*/ 1 h 262"/>
                  <a:gd name="T20" fmla="*/ 0 w 370"/>
                  <a:gd name="T21" fmla="*/ 1 h 262"/>
                  <a:gd name="T22" fmla="*/ 0 w 370"/>
                  <a:gd name="T23" fmla="*/ 1 h 262"/>
                  <a:gd name="T24" fmla="*/ 0 w 370"/>
                  <a:gd name="T25" fmla="*/ 1 h 262"/>
                  <a:gd name="T26" fmla="*/ 0 w 370"/>
                  <a:gd name="T27" fmla="*/ 1 h 262"/>
                  <a:gd name="T28" fmla="*/ 0 w 370"/>
                  <a:gd name="T29" fmla="*/ 1 h 262"/>
                  <a:gd name="T30" fmla="*/ 0 w 370"/>
                  <a:gd name="T31" fmla="*/ 1 h 262"/>
                  <a:gd name="T32" fmla="*/ 0 w 370"/>
                  <a:gd name="T33" fmla="*/ 0 h 262"/>
                  <a:gd name="T34" fmla="*/ 0 w 370"/>
                  <a:gd name="T35" fmla="*/ 1 h 262"/>
                  <a:gd name="T36" fmla="*/ 0 w 370"/>
                  <a:gd name="T37" fmla="*/ 1 h 262"/>
                  <a:gd name="T38" fmla="*/ 0 w 370"/>
                  <a:gd name="T39" fmla="*/ 1 h 262"/>
                  <a:gd name="T40" fmla="*/ 0 w 370"/>
                  <a:gd name="T41" fmla="*/ 1 h 262"/>
                  <a:gd name="T42" fmla="*/ 0 w 370"/>
                  <a:gd name="T43" fmla="*/ 1 h 262"/>
                  <a:gd name="T44" fmla="*/ 0 w 370"/>
                  <a:gd name="T45" fmla="*/ 1 h 262"/>
                  <a:gd name="T46" fmla="*/ 0 w 370"/>
                  <a:gd name="T47" fmla="*/ 1 h 262"/>
                  <a:gd name="T48" fmla="*/ 0 w 370"/>
                  <a:gd name="T49" fmla="*/ 1 h 262"/>
                  <a:gd name="T50" fmla="*/ 0 w 370"/>
                  <a:gd name="T51" fmla="*/ 1 h 262"/>
                  <a:gd name="T52" fmla="*/ 0 w 370"/>
                  <a:gd name="T53" fmla="*/ 1 h 262"/>
                  <a:gd name="T54" fmla="*/ 0 w 370"/>
                  <a:gd name="T55" fmla="*/ 1 h 262"/>
                  <a:gd name="T56" fmla="*/ 0 w 370"/>
                  <a:gd name="T57" fmla="*/ 1 h 262"/>
                  <a:gd name="T58" fmla="*/ 0 w 370"/>
                  <a:gd name="T59" fmla="*/ 1 h 262"/>
                  <a:gd name="T60" fmla="*/ 0 w 370"/>
                  <a:gd name="T61" fmla="*/ 1 h 262"/>
                  <a:gd name="T62" fmla="*/ 0 w 370"/>
                  <a:gd name="T63" fmla="*/ 1 h 262"/>
                  <a:gd name="T64" fmla="*/ 0 w 370"/>
                  <a:gd name="T65" fmla="*/ 1 h 262"/>
                  <a:gd name="T66" fmla="*/ 0 w 370"/>
                  <a:gd name="T67" fmla="*/ 1 h 262"/>
                  <a:gd name="T68" fmla="*/ 0 w 370"/>
                  <a:gd name="T69" fmla="*/ 1 h 262"/>
                  <a:gd name="T70" fmla="*/ 0 w 370"/>
                  <a:gd name="T71" fmla="*/ 1 h 262"/>
                  <a:gd name="T72" fmla="*/ 0 w 370"/>
                  <a:gd name="T73" fmla="*/ 1 h 262"/>
                  <a:gd name="T74" fmla="*/ 0 w 370"/>
                  <a:gd name="T75" fmla="*/ 1 h 262"/>
                  <a:gd name="T76" fmla="*/ 0 w 370"/>
                  <a:gd name="T77" fmla="*/ 1 h 262"/>
                  <a:gd name="T78" fmla="*/ 0 w 370"/>
                  <a:gd name="T79" fmla="*/ 1 h 262"/>
                  <a:gd name="T80" fmla="*/ 0 w 370"/>
                  <a:gd name="T81" fmla="*/ 1 h 262"/>
                  <a:gd name="T82" fmla="*/ 0 w 370"/>
                  <a:gd name="T83" fmla="*/ 1 h 262"/>
                  <a:gd name="T84" fmla="*/ 0 w 370"/>
                  <a:gd name="T85" fmla="*/ 1 h 262"/>
                  <a:gd name="T86" fmla="*/ 0 w 370"/>
                  <a:gd name="T87" fmla="*/ 1 h 262"/>
                  <a:gd name="T88" fmla="*/ 0 w 370"/>
                  <a:gd name="T89" fmla="*/ 1 h 262"/>
                  <a:gd name="T90" fmla="*/ 0 w 370"/>
                  <a:gd name="T91" fmla="*/ 1 h 262"/>
                  <a:gd name="T92" fmla="*/ 0 w 370"/>
                  <a:gd name="T93" fmla="*/ 1 h 262"/>
                  <a:gd name="T94" fmla="*/ 0 w 370"/>
                  <a:gd name="T95" fmla="*/ 1 h 262"/>
                  <a:gd name="T96" fmla="*/ 0 w 370"/>
                  <a:gd name="T97" fmla="*/ 1 h 26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70"/>
                  <a:gd name="T148" fmla="*/ 0 h 262"/>
                  <a:gd name="T149" fmla="*/ 370 w 370"/>
                  <a:gd name="T150" fmla="*/ 262 h 26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70" h="262">
                    <a:moveTo>
                      <a:pt x="0" y="132"/>
                    </a:moveTo>
                    <a:lnTo>
                      <a:pt x="8" y="126"/>
                    </a:lnTo>
                    <a:lnTo>
                      <a:pt x="19" y="121"/>
                    </a:lnTo>
                    <a:lnTo>
                      <a:pt x="30" y="113"/>
                    </a:lnTo>
                    <a:lnTo>
                      <a:pt x="45" y="103"/>
                    </a:lnTo>
                    <a:lnTo>
                      <a:pt x="60" y="94"/>
                    </a:lnTo>
                    <a:lnTo>
                      <a:pt x="76" y="84"/>
                    </a:lnTo>
                    <a:lnTo>
                      <a:pt x="93" y="73"/>
                    </a:lnTo>
                    <a:lnTo>
                      <a:pt x="112" y="63"/>
                    </a:lnTo>
                    <a:lnTo>
                      <a:pt x="130" y="53"/>
                    </a:lnTo>
                    <a:lnTo>
                      <a:pt x="149" y="42"/>
                    </a:lnTo>
                    <a:lnTo>
                      <a:pt x="166" y="33"/>
                    </a:lnTo>
                    <a:lnTo>
                      <a:pt x="183" y="24"/>
                    </a:lnTo>
                    <a:lnTo>
                      <a:pt x="199" y="16"/>
                    </a:lnTo>
                    <a:lnTo>
                      <a:pt x="215" y="9"/>
                    </a:lnTo>
                    <a:lnTo>
                      <a:pt x="229" y="4"/>
                    </a:lnTo>
                    <a:lnTo>
                      <a:pt x="241" y="0"/>
                    </a:lnTo>
                    <a:lnTo>
                      <a:pt x="253" y="9"/>
                    </a:lnTo>
                    <a:lnTo>
                      <a:pt x="268" y="22"/>
                    </a:lnTo>
                    <a:lnTo>
                      <a:pt x="286" y="37"/>
                    </a:lnTo>
                    <a:lnTo>
                      <a:pt x="304" y="55"/>
                    </a:lnTo>
                    <a:lnTo>
                      <a:pt x="322" y="75"/>
                    </a:lnTo>
                    <a:lnTo>
                      <a:pt x="341" y="95"/>
                    </a:lnTo>
                    <a:lnTo>
                      <a:pt x="357" y="116"/>
                    </a:lnTo>
                    <a:lnTo>
                      <a:pt x="370" y="137"/>
                    </a:lnTo>
                    <a:lnTo>
                      <a:pt x="362" y="142"/>
                    </a:lnTo>
                    <a:lnTo>
                      <a:pt x="352" y="148"/>
                    </a:lnTo>
                    <a:lnTo>
                      <a:pt x="340" y="156"/>
                    </a:lnTo>
                    <a:lnTo>
                      <a:pt x="327" y="164"/>
                    </a:lnTo>
                    <a:lnTo>
                      <a:pt x="312" y="174"/>
                    </a:lnTo>
                    <a:lnTo>
                      <a:pt x="296" y="183"/>
                    </a:lnTo>
                    <a:lnTo>
                      <a:pt x="279" y="193"/>
                    </a:lnTo>
                    <a:lnTo>
                      <a:pt x="263" y="202"/>
                    </a:lnTo>
                    <a:lnTo>
                      <a:pt x="245" y="213"/>
                    </a:lnTo>
                    <a:lnTo>
                      <a:pt x="229" y="222"/>
                    </a:lnTo>
                    <a:lnTo>
                      <a:pt x="213" y="231"/>
                    </a:lnTo>
                    <a:lnTo>
                      <a:pt x="198" y="239"/>
                    </a:lnTo>
                    <a:lnTo>
                      <a:pt x="185" y="247"/>
                    </a:lnTo>
                    <a:lnTo>
                      <a:pt x="174" y="253"/>
                    </a:lnTo>
                    <a:lnTo>
                      <a:pt x="165" y="259"/>
                    </a:lnTo>
                    <a:lnTo>
                      <a:pt x="158" y="262"/>
                    </a:lnTo>
                    <a:lnTo>
                      <a:pt x="142" y="247"/>
                    </a:lnTo>
                    <a:lnTo>
                      <a:pt x="121" y="230"/>
                    </a:lnTo>
                    <a:lnTo>
                      <a:pt x="99" y="210"/>
                    </a:lnTo>
                    <a:lnTo>
                      <a:pt x="76" y="190"/>
                    </a:lnTo>
                    <a:lnTo>
                      <a:pt x="52" y="171"/>
                    </a:lnTo>
                    <a:lnTo>
                      <a:pt x="31" y="154"/>
                    </a:lnTo>
                    <a:lnTo>
                      <a:pt x="13" y="141"/>
                    </a:lnTo>
                    <a:lnTo>
                      <a:pt x="0" y="1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44"/>
              <p:cNvSpPr>
                <a:spLocks/>
              </p:cNvSpPr>
              <p:nvPr/>
            </p:nvSpPr>
            <p:spPr bwMode="auto">
              <a:xfrm>
                <a:off x="682" y="3629"/>
                <a:ext cx="100" cy="57"/>
              </a:xfrm>
              <a:custGeom>
                <a:avLst/>
                <a:gdLst>
                  <a:gd name="T0" fmla="*/ 0 w 199"/>
                  <a:gd name="T1" fmla="*/ 0 h 116"/>
                  <a:gd name="T2" fmla="*/ 1 w 199"/>
                  <a:gd name="T3" fmla="*/ 0 h 116"/>
                  <a:gd name="T4" fmla="*/ 1 w 199"/>
                  <a:gd name="T5" fmla="*/ 0 h 116"/>
                  <a:gd name="T6" fmla="*/ 1 w 199"/>
                  <a:gd name="T7" fmla="*/ 0 h 116"/>
                  <a:gd name="T8" fmla="*/ 1 w 199"/>
                  <a:gd name="T9" fmla="*/ 0 h 116"/>
                  <a:gd name="T10" fmla="*/ 1 w 199"/>
                  <a:gd name="T11" fmla="*/ 0 h 116"/>
                  <a:gd name="T12" fmla="*/ 1 w 199"/>
                  <a:gd name="T13" fmla="*/ 0 h 116"/>
                  <a:gd name="T14" fmla="*/ 1 w 199"/>
                  <a:gd name="T15" fmla="*/ 0 h 116"/>
                  <a:gd name="T16" fmla="*/ 1 w 199"/>
                  <a:gd name="T17" fmla="*/ 0 h 116"/>
                  <a:gd name="T18" fmla="*/ 1 w 199"/>
                  <a:gd name="T19" fmla="*/ 0 h 116"/>
                  <a:gd name="T20" fmla="*/ 1 w 199"/>
                  <a:gd name="T21" fmla="*/ 0 h 116"/>
                  <a:gd name="T22" fmla="*/ 1 w 199"/>
                  <a:gd name="T23" fmla="*/ 0 h 116"/>
                  <a:gd name="T24" fmla="*/ 1 w 199"/>
                  <a:gd name="T25" fmla="*/ 0 h 116"/>
                  <a:gd name="T26" fmla="*/ 1 w 199"/>
                  <a:gd name="T27" fmla="*/ 0 h 116"/>
                  <a:gd name="T28" fmla="*/ 1 w 199"/>
                  <a:gd name="T29" fmla="*/ 0 h 116"/>
                  <a:gd name="T30" fmla="*/ 1 w 199"/>
                  <a:gd name="T31" fmla="*/ 0 h 116"/>
                  <a:gd name="T32" fmla="*/ 1 w 199"/>
                  <a:gd name="T33" fmla="*/ 0 h 116"/>
                  <a:gd name="T34" fmla="*/ 1 w 199"/>
                  <a:gd name="T35" fmla="*/ 0 h 116"/>
                  <a:gd name="T36" fmla="*/ 1 w 199"/>
                  <a:gd name="T37" fmla="*/ 0 h 116"/>
                  <a:gd name="T38" fmla="*/ 1 w 199"/>
                  <a:gd name="T39" fmla="*/ 0 h 116"/>
                  <a:gd name="T40" fmla="*/ 1 w 199"/>
                  <a:gd name="T41" fmla="*/ 0 h 116"/>
                  <a:gd name="T42" fmla="*/ 1 w 199"/>
                  <a:gd name="T43" fmla="*/ 0 h 116"/>
                  <a:gd name="T44" fmla="*/ 1 w 199"/>
                  <a:gd name="T45" fmla="*/ 0 h 116"/>
                  <a:gd name="T46" fmla="*/ 1 w 199"/>
                  <a:gd name="T47" fmla="*/ 0 h 116"/>
                  <a:gd name="T48" fmla="*/ 1 w 199"/>
                  <a:gd name="T49" fmla="*/ 0 h 116"/>
                  <a:gd name="T50" fmla="*/ 1 w 199"/>
                  <a:gd name="T51" fmla="*/ 0 h 116"/>
                  <a:gd name="T52" fmla="*/ 1 w 199"/>
                  <a:gd name="T53" fmla="*/ 0 h 116"/>
                  <a:gd name="T54" fmla="*/ 1 w 199"/>
                  <a:gd name="T55" fmla="*/ 0 h 116"/>
                  <a:gd name="T56" fmla="*/ 0 w 199"/>
                  <a:gd name="T57" fmla="*/ 0 h 11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99"/>
                  <a:gd name="T88" fmla="*/ 0 h 116"/>
                  <a:gd name="T89" fmla="*/ 199 w 199"/>
                  <a:gd name="T90" fmla="*/ 116 h 11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99" h="116">
                    <a:moveTo>
                      <a:pt x="0" y="110"/>
                    </a:moveTo>
                    <a:lnTo>
                      <a:pt x="7" y="105"/>
                    </a:lnTo>
                    <a:lnTo>
                      <a:pt x="16" y="99"/>
                    </a:lnTo>
                    <a:lnTo>
                      <a:pt x="26" y="93"/>
                    </a:lnTo>
                    <a:lnTo>
                      <a:pt x="39" y="86"/>
                    </a:lnTo>
                    <a:lnTo>
                      <a:pt x="53" y="78"/>
                    </a:lnTo>
                    <a:lnTo>
                      <a:pt x="67" y="70"/>
                    </a:lnTo>
                    <a:lnTo>
                      <a:pt x="82" y="60"/>
                    </a:lnTo>
                    <a:lnTo>
                      <a:pt x="98" y="51"/>
                    </a:lnTo>
                    <a:lnTo>
                      <a:pt x="114" y="43"/>
                    </a:lnTo>
                    <a:lnTo>
                      <a:pt x="129" y="35"/>
                    </a:lnTo>
                    <a:lnTo>
                      <a:pt x="144" y="27"/>
                    </a:lnTo>
                    <a:lnTo>
                      <a:pt x="158" y="20"/>
                    </a:lnTo>
                    <a:lnTo>
                      <a:pt x="170" y="13"/>
                    </a:lnTo>
                    <a:lnTo>
                      <a:pt x="182" y="7"/>
                    </a:lnTo>
                    <a:lnTo>
                      <a:pt x="191" y="4"/>
                    </a:lnTo>
                    <a:lnTo>
                      <a:pt x="199" y="0"/>
                    </a:lnTo>
                    <a:lnTo>
                      <a:pt x="195" y="25"/>
                    </a:lnTo>
                    <a:lnTo>
                      <a:pt x="186" y="59"/>
                    </a:lnTo>
                    <a:lnTo>
                      <a:pt x="176" y="90"/>
                    </a:lnTo>
                    <a:lnTo>
                      <a:pt x="167" y="109"/>
                    </a:lnTo>
                    <a:lnTo>
                      <a:pt x="157" y="112"/>
                    </a:lnTo>
                    <a:lnTo>
                      <a:pt x="138" y="114"/>
                    </a:lnTo>
                    <a:lnTo>
                      <a:pt x="114" y="116"/>
                    </a:lnTo>
                    <a:lnTo>
                      <a:pt x="87" y="114"/>
                    </a:lnTo>
                    <a:lnTo>
                      <a:pt x="60" y="113"/>
                    </a:lnTo>
                    <a:lnTo>
                      <a:pt x="35" y="112"/>
                    </a:lnTo>
                    <a:lnTo>
                      <a:pt x="14" y="110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FFDD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88" y="3693"/>
                <a:ext cx="54" cy="43"/>
              </a:xfrm>
              <a:custGeom>
                <a:avLst/>
                <a:gdLst>
                  <a:gd name="T0" fmla="*/ 0 w 108"/>
                  <a:gd name="T1" fmla="*/ 0 h 87"/>
                  <a:gd name="T2" fmla="*/ 1 w 108"/>
                  <a:gd name="T3" fmla="*/ 0 h 87"/>
                  <a:gd name="T4" fmla="*/ 1 w 108"/>
                  <a:gd name="T5" fmla="*/ 0 h 87"/>
                  <a:gd name="T6" fmla="*/ 0 w 108"/>
                  <a:gd name="T7" fmla="*/ 0 h 8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8"/>
                  <a:gd name="T13" fmla="*/ 0 h 87"/>
                  <a:gd name="T14" fmla="*/ 108 w 108"/>
                  <a:gd name="T15" fmla="*/ 87 h 8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8" h="87">
                    <a:moveTo>
                      <a:pt x="0" y="0"/>
                    </a:moveTo>
                    <a:lnTo>
                      <a:pt x="108" y="87"/>
                    </a:lnTo>
                    <a:lnTo>
                      <a:pt x="107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D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782" y="3634"/>
                <a:ext cx="53" cy="45"/>
              </a:xfrm>
              <a:custGeom>
                <a:avLst/>
                <a:gdLst>
                  <a:gd name="T0" fmla="*/ 0 w 106"/>
                  <a:gd name="T1" fmla="*/ 0 h 91"/>
                  <a:gd name="T2" fmla="*/ 1 w 106"/>
                  <a:gd name="T3" fmla="*/ 0 h 91"/>
                  <a:gd name="T4" fmla="*/ 1 w 106"/>
                  <a:gd name="T5" fmla="*/ 0 h 91"/>
                  <a:gd name="T6" fmla="*/ 0 w 106"/>
                  <a:gd name="T7" fmla="*/ 0 h 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6"/>
                  <a:gd name="T13" fmla="*/ 0 h 91"/>
                  <a:gd name="T14" fmla="*/ 106 w 106"/>
                  <a:gd name="T15" fmla="*/ 91 h 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6" h="91">
                    <a:moveTo>
                      <a:pt x="0" y="65"/>
                    </a:moveTo>
                    <a:lnTo>
                      <a:pt x="17" y="0"/>
                    </a:lnTo>
                    <a:lnTo>
                      <a:pt x="106" y="91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FFDD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748" y="3674"/>
                <a:ext cx="86" cy="60"/>
              </a:xfrm>
              <a:custGeom>
                <a:avLst/>
                <a:gdLst>
                  <a:gd name="T0" fmla="*/ 0 w 173"/>
                  <a:gd name="T1" fmla="*/ 0 h 121"/>
                  <a:gd name="T2" fmla="*/ 0 w 173"/>
                  <a:gd name="T3" fmla="*/ 0 h 121"/>
                  <a:gd name="T4" fmla="*/ 0 w 173"/>
                  <a:gd name="T5" fmla="*/ 0 h 121"/>
                  <a:gd name="T6" fmla="*/ 0 w 173"/>
                  <a:gd name="T7" fmla="*/ 0 h 121"/>
                  <a:gd name="T8" fmla="*/ 0 w 173"/>
                  <a:gd name="T9" fmla="*/ 0 h 121"/>
                  <a:gd name="T10" fmla="*/ 0 w 173"/>
                  <a:gd name="T11" fmla="*/ 0 h 121"/>
                  <a:gd name="T12" fmla="*/ 0 w 173"/>
                  <a:gd name="T13" fmla="*/ 0 h 121"/>
                  <a:gd name="T14" fmla="*/ 0 w 173"/>
                  <a:gd name="T15" fmla="*/ 0 h 121"/>
                  <a:gd name="T16" fmla="*/ 0 w 173"/>
                  <a:gd name="T17" fmla="*/ 0 h 121"/>
                  <a:gd name="T18" fmla="*/ 0 w 173"/>
                  <a:gd name="T19" fmla="*/ 0 h 121"/>
                  <a:gd name="T20" fmla="*/ 0 w 173"/>
                  <a:gd name="T21" fmla="*/ 0 h 121"/>
                  <a:gd name="T22" fmla="*/ 0 w 173"/>
                  <a:gd name="T23" fmla="*/ 0 h 12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3"/>
                  <a:gd name="T37" fmla="*/ 0 h 121"/>
                  <a:gd name="T38" fmla="*/ 173 w 173"/>
                  <a:gd name="T39" fmla="*/ 121 h 12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3" h="121">
                    <a:moveTo>
                      <a:pt x="173" y="26"/>
                    </a:moveTo>
                    <a:lnTo>
                      <a:pt x="1" y="121"/>
                    </a:lnTo>
                    <a:lnTo>
                      <a:pt x="0" y="43"/>
                    </a:lnTo>
                    <a:lnTo>
                      <a:pt x="12" y="43"/>
                    </a:lnTo>
                    <a:lnTo>
                      <a:pt x="23" y="43"/>
                    </a:lnTo>
                    <a:lnTo>
                      <a:pt x="34" y="41"/>
                    </a:lnTo>
                    <a:lnTo>
                      <a:pt x="43" y="37"/>
                    </a:lnTo>
                    <a:lnTo>
                      <a:pt x="50" y="32"/>
                    </a:lnTo>
                    <a:lnTo>
                      <a:pt x="55" y="24"/>
                    </a:lnTo>
                    <a:lnTo>
                      <a:pt x="60" y="14"/>
                    </a:lnTo>
                    <a:lnTo>
                      <a:pt x="64" y="0"/>
                    </a:lnTo>
                    <a:lnTo>
                      <a:pt x="173" y="26"/>
                    </a:lnTo>
                    <a:close/>
                  </a:path>
                </a:pathLst>
              </a:custGeom>
              <a:solidFill>
                <a:srgbClr val="FFDD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36" name="Picture 48" descr="j0233080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16" y="1104"/>
              <a:ext cx="799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" name="TextBox 51"/>
          <p:cNvSpPr txBox="1"/>
          <p:nvPr/>
        </p:nvSpPr>
        <p:spPr>
          <a:xfrm>
            <a:off x="2386013" y="1029800"/>
            <a:ext cx="416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Existing Process</a:t>
            </a:r>
            <a:endParaRPr lang="en-GB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Discuss opportunities to have the wastes eliminated</a:t>
            </a:r>
          </a:p>
        </p:txBody>
      </p:sp>
      <p:graphicFrame>
        <p:nvGraphicFramePr>
          <p:cNvPr id="2352131" name="Group 3"/>
          <p:cNvGraphicFramePr>
            <a:graphicFrameLocks noGrp="1"/>
          </p:cNvGraphicFramePr>
          <p:nvPr>
            <p:ph idx="1"/>
          </p:nvPr>
        </p:nvGraphicFramePr>
        <p:xfrm>
          <a:off x="160338" y="1363666"/>
          <a:ext cx="8821739" cy="4747574"/>
        </p:xfrm>
        <a:graphic>
          <a:graphicData uri="http://schemas.openxmlformats.org/drawingml/2006/table">
            <a:tbl>
              <a:tblPr/>
              <a:tblGrid>
                <a:gridCol w="3968750"/>
                <a:gridCol w="4852989"/>
              </a:tblGrid>
              <a:tr h="365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Types of wastes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Waste metric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65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Motion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Distance travelled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Waiting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Wait time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Over production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Productivity per person per day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Unnecessary processing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Cost per transaction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of hand off points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of data entry points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of iterations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Defect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Sigma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Errors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Yield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Inventory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WIP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Transportation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Distance traveled per file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1789" marR="10178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Identify broad functional definitions for groups of activities </a:t>
            </a:r>
            <a:br>
              <a:rPr lang="en-US" b="1" dirty="0" smtClean="0">
                <a:solidFill>
                  <a:srgbClr val="000000"/>
                </a:solidFill>
              </a:rPr>
            </a:br>
            <a:endParaRPr lang="en-GB" b="1" dirty="0" smtClean="0">
              <a:solidFill>
                <a:srgbClr val="000000"/>
              </a:solidFill>
            </a:endParaRPr>
          </a:p>
        </p:txBody>
      </p:sp>
      <p:sp>
        <p:nvSpPr>
          <p:cNvPr id="152579" name="Rectangle 3"/>
          <p:cNvSpPr>
            <a:spLocks noChangeArrowheads="1"/>
          </p:cNvSpPr>
          <p:nvPr/>
        </p:nvSpPr>
        <p:spPr bwMode="auto">
          <a:xfrm>
            <a:off x="7089775" y="497840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200" b="1">
                <a:latin typeface="Tahoma" pitchFamily="34" charset="0"/>
              </a:rPr>
              <a:t>Make card &amp; book </a:t>
            </a:r>
          </a:p>
        </p:txBody>
      </p:sp>
      <p:sp>
        <p:nvSpPr>
          <p:cNvPr id="152580" name="Rectangle 4"/>
          <p:cNvSpPr>
            <a:spLocks noChangeArrowheads="1"/>
          </p:cNvSpPr>
          <p:nvPr/>
        </p:nvSpPr>
        <p:spPr bwMode="auto">
          <a:xfrm>
            <a:off x="84138" y="3962400"/>
            <a:ext cx="29765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>
                <a:latin typeface="Tahoma" pitchFamily="34" charset="0"/>
              </a:rPr>
              <a:t>Transport paper</a:t>
            </a:r>
            <a:endParaRPr lang="en-GB" sz="14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52581" name="Rectangle 5"/>
          <p:cNvSpPr>
            <a:spLocks noChangeArrowheads="1"/>
          </p:cNvSpPr>
          <p:nvPr/>
        </p:nvSpPr>
        <p:spPr bwMode="auto">
          <a:xfrm>
            <a:off x="3040063" y="4470400"/>
            <a:ext cx="4046537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>
                <a:latin typeface="Tahoma" pitchFamily="34" charset="0"/>
              </a:rPr>
              <a:t>Record data</a:t>
            </a:r>
            <a:endParaRPr lang="en-GB" sz="14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52582" name="Rectangle 6"/>
          <p:cNvSpPr>
            <a:spLocks noChangeArrowheads="1"/>
          </p:cNvSpPr>
          <p:nvPr/>
        </p:nvSpPr>
        <p:spPr bwMode="auto">
          <a:xfrm>
            <a:off x="8077200" y="548640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200" b="1">
                <a:latin typeface="Tahoma" pitchFamily="34" charset="0"/>
              </a:rPr>
              <a:t>Deliver card &amp; book</a:t>
            </a:r>
          </a:p>
        </p:txBody>
      </p:sp>
      <p:sp>
        <p:nvSpPr>
          <p:cNvPr id="152583" name="AutoShape 7"/>
          <p:cNvSpPr>
            <a:spLocks noChangeArrowheads="1"/>
          </p:cNvSpPr>
          <p:nvPr/>
        </p:nvSpPr>
        <p:spPr bwMode="auto">
          <a:xfrm>
            <a:off x="50800" y="1524000"/>
            <a:ext cx="1001713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Cust Visits Bank Branch</a:t>
            </a:r>
          </a:p>
        </p:txBody>
      </p:sp>
      <p:sp>
        <p:nvSpPr>
          <p:cNvPr id="152584" name="AutoShape 8"/>
          <p:cNvSpPr>
            <a:spLocks noChangeArrowheads="1"/>
          </p:cNvSpPr>
          <p:nvPr/>
        </p:nvSpPr>
        <p:spPr bwMode="auto">
          <a:xfrm>
            <a:off x="4111625" y="1524000"/>
            <a:ext cx="1001713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Data is verified by Bank’s officers</a:t>
            </a:r>
          </a:p>
        </p:txBody>
      </p:sp>
      <p:sp>
        <p:nvSpPr>
          <p:cNvPr id="152585" name="AutoShape 9"/>
          <p:cNvSpPr>
            <a:spLocks noChangeArrowheads="1"/>
          </p:cNvSpPr>
          <p:nvPr/>
        </p:nvSpPr>
        <p:spPr bwMode="auto">
          <a:xfrm>
            <a:off x="5113338" y="1524000"/>
            <a:ext cx="1001712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Data is uploaded in the Bank’s software</a:t>
            </a:r>
          </a:p>
        </p:txBody>
      </p:sp>
      <p:sp>
        <p:nvSpPr>
          <p:cNvPr id="152586" name="AutoShape 10"/>
          <p:cNvSpPr>
            <a:spLocks noChangeArrowheads="1"/>
          </p:cNvSpPr>
          <p:nvPr/>
        </p:nvSpPr>
        <p:spPr bwMode="auto">
          <a:xfrm>
            <a:off x="3092450" y="1524000"/>
            <a:ext cx="1000125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Central data entry team enters customer data in database</a:t>
            </a:r>
          </a:p>
        </p:txBody>
      </p:sp>
      <p:sp>
        <p:nvSpPr>
          <p:cNvPr id="152587" name="AutoShape 11"/>
          <p:cNvSpPr>
            <a:spLocks noChangeArrowheads="1"/>
          </p:cNvSpPr>
          <p:nvPr/>
        </p:nvSpPr>
        <p:spPr bwMode="auto">
          <a:xfrm>
            <a:off x="6115050" y="1524000"/>
            <a:ext cx="1000125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Signatures of customers are scanned</a:t>
            </a:r>
          </a:p>
        </p:txBody>
      </p:sp>
      <p:sp>
        <p:nvSpPr>
          <p:cNvPr id="152588" name="AutoShape 12"/>
          <p:cNvSpPr>
            <a:spLocks noChangeArrowheads="1"/>
          </p:cNvSpPr>
          <p:nvPr/>
        </p:nvSpPr>
        <p:spPr bwMode="auto">
          <a:xfrm>
            <a:off x="7115175" y="1524000"/>
            <a:ext cx="1001713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ATM Cards &amp; Cheque Books are printed</a:t>
            </a:r>
          </a:p>
        </p:txBody>
      </p:sp>
      <p:sp>
        <p:nvSpPr>
          <p:cNvPr id="152589" name="AutoShape 13"/>
          <p:cNvSpPr>
            <a:spLocks noChangeArrowheads="1"/>
          </p:cNvSpPr>
          <p:nvPr/>
        </p:nvSpPr>
        <p:spPr bwMode="auto">
          <a:xfrm>
            <a:off x="8116888" y="1524000"/>
            <a:ext cx="1001712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ATM Cards &amp; Cheque books are sent by post</a:t>
            </a:r>
          </a:p>
        </p:txBody>
      </p:sp>
      <p:sp>
        <p:nvSpPr>
          <p:cNvPr id="152590" name="AutoShape 14"/>
          <p:cNvSpPr>
            <a:spLocks noChangeArrowheads="1"/>
          </p:cNvSpPr>
          <p:nvPr/>
        </p:nvSpPr>
        <p:spPr bwMode="auto">
          <a:xfrm>
            <a:off x="1042988" y="1524000"/>
            <a:ext cx="1001712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>
                <a:latin typeface="Tahoma" pitchFamily="34" charset="0"/>
              </a:rPr>
              <a:t>Cust fills up form &amp; hands over all docs</a:t>
            </a:r>
          </a:p>
        </p:txBody>
      </p:sp>
      <p:sp>
        <p:nvSpPr>
          <p:cNvPr id="152591" name="AutoShape 15"/>
          <p:cNvSpPr>
            <a:spLocks noChangeArrowheads="1"/>
          </p:cNvSpPr>
          <p:nvPr/>
        </p:nvSpPr>
        <p:spPr bwMode="auto">
          <a:xfrm>
            <a:off x="2054225" y="1524000"/>
            <a:ext cx="1000125" cy="1600200"/>
          </a:xfrm>
          <a:prstGeom prst="homePlat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45720" rIns="45720" bIns="0"/>
          <a:lstStyle/>
          <a:p>
            <a:pPr eaLnBrk="0" hangingPunct="0"/>
            <a:r>
              <a:rPr lang="en-US" sz="1200" b="1" dirty="0">
                <a:latin typeface="Tahoma" pitchFamily="34" charset="0"/>
              </a:rPr>
              <a:t>Form &amp; docs are sent to central data entry team</a:t>
            </a:r>
          </a:p>
        </p:txBody>
      </p:sp>
      <p:sp>
        <p:nvSpPr>
          <p:cNvPr id="152592" name="Line 16"/>
          <p:cNvSpPr>
            <a:spLocks noChangeShapeType="1"/>
          </p:cNvSpPr>
          <p:nvPr/>
        </p:nvSpPr>
        <p:spPr bwMode="auto">
          <a:xfrm>
            <a:off x="50800" y="31242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3" name="Line 17"/>
          <p:cNvSpPr>
            <a:spLocks noChangeShapeType="1"/>
          </p:cNvSpPr>
          <p:nvPr/>
        </p:nvSpPr>
        <p:spPr bwMode="auto">
          <a:xfrm>
            <a:off x="3073400" y="3124200"/>
            <a:ext cx="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4" name="Line 18"/>
          <p:cNvSpPr>
            <a:spLocks noChangeShapeType="1"/>
          </p:cNvSpPr>
          <p:nvPr/>
        </p:nvSpPr>
        <p:spPr bwMode="auto">
          <a:xfrm>
            <a:off x="7112000" y="3124200"/>
            <a:ext cx="0" cy="1447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5" name="Line 19"/>
          <p:cNvSpPr>
            <a:spLocks noChangeShapeType="1"/>
          </p:cNvSpPr>
          <p:nvPr/>
        </p:nvSpPr>
        <p:spPr bwMode="auto">
          <a:xfrm>
            <a:off x="8115300" y="3124200"/>
            <a:ext cx="0" cy="1828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6" name="Line 20"/>
          <p:cNvSpPr>
            <a:spLocks noChangeShapeType="1"/>
          </p:cNvSpPr>
          <p:nvPr/>
        </p:nvSpPr>
        <p:spPr bwMode="auto">
          <a:xfrm>
            <a:off x="9080500" y="3124200"/>
            <a:ext cx="0" cy="2362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2597" name="Rectangle 21"/>
          <p:cNvSpPr>
            <a:spLocks noChangeArrowheads="1"/>
          </p:cNvSpPr>
          <p:nvPr/>
        </p:nvSpPr>
        <p:spPr bwMode="auto">
          <a:xfrm>
            <a:off x="76200" y="3257550"/>
            <a:ext cx="24384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1400" b="1">
                <a:solidFill>
                  <a:srgbClr val="FF0000"/>
                </a:solidFill>
                <a:latin typeface="Tahoma" pitchFamily="34" charset="0"/>
              </a:rPr>
              <a:t>Start: </a:t>
            </a:r>
          </a:p>
          <a:p>
            <a:pPr eaLnBrk="0" hangingPunct="0"/>
            <a:r>
              <a:rPr lang="en-GB" sz="1400" b="1">
                <a:solidFill>
                  <a:srgbClr val="FF0000"/>
                </a:solidFill>
                <a:latin typeface="Tahoma" pitchFamily="34" charset="0"/>
              </a:rPr>
              <a:t>Customer enters bank branch with documents</a:t>
            </a:r>
          </a:p>
        </p:txBody>
      </p:sp>
      <p:sp>
        <p:nvSpPr>
          <p:cNvPr id="152598" name="Rectangle 22"/>
          <p:cNvSpPr>
            <a:spLocks noChangeArrowheads="1"/>
          </p:cNvSpPr>
          <p:nvPr/>
        </p:nvSpPr>
        <p:spPr bwMode="auto">
          <a:xfrm>
            <a:off x="7162800" y="3286126"/>
            <a:ext cx="19050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GB" sz="1400" b="1" dirty="0">
                <a:solidFill>
                  <a:srgbClr val="FF0000"/>
                </a:solidFill>
                <a:latin typeface="Tahoma" pitchFamily="34" charset="0"/>
              </a:rPr>
              <a:t>End:</a:t>
            </a:r>
          </a:p>
          <a:p>
            <a:pPr algn="r" eaLnBrk="0" hangingPunct="0"/>
            <a:r>
              <a:rPr lang="en-GB" sz="1400" b="1" dirty="0">
                <a:solidFill>
                  <a:srgbClr val="FF0000"/>
                </a:solidFill>
                <a:latin typeface="Tahoma" pitchFamily="34" charset="0"/>
              </a:rPr>
              <a:t>Customer receives cheque book &amp; ATM card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887"/>
          </a:xfrm>
        </p:spPr>
        <p:txBody>
          <a:bodyPr>
            <a:spAutoFit/>
          </a:bodyPr>
          <a:lstStyle/>
          <a:p>
            <a:pPr eaLnBrk="1" hangingPunct="1"/>
            <a:r>
              <a:rPr lang="en-GB" b="1" dirty="0" smtClean="0">
                <a:solidFill>
                  <a:srgbClr val="000000"/>
                </a:solidFill>
              </a:rPr>
              <a:t>The old process took ~ 8 days</a:t>
            </a:r>
          </a:p>
        </p:txBody>
      </p:sp>
      <p:sp>
        <p:nvSpPr>
          <p:cNvPr id="153603" name="Rectangle 3"/>
          <p:cNvSpPr>
            <a:spLocks noChangeArrowheads="1"/>
          </p:cNvSpPr>
          <p:nvPr/>
        </p:nvSpPr>
        <p:spPr bwMode="auto">
          <a:xfrm>
            <a:off x="70897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200" b="1">
                <a:latin typeface="Tahoma" pitchFamily="34" charset="0"/>
              </a:rPr>
              <a:t>Make card &amp; book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841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>
                <a:latin typeface="Tahoma" pitchFamily="34" charset="0"/>
              </a:rPr>
              <a:t>Transport paper</a:t>
            </a: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30480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>
                <a:latin typeface="Tahoma" pitchFamily="34" charset="0"/>
              </a:rPr>
              <a:t>Record data</a:t>
            </a:r>
          </a:p>
        </p:txBody>
      </p:sp>
      <p:sp>
        <p:nvSpPr>
          <p:cNvPr id="153606" name="Rectangle 6"/>
          <p:cNvSpPr>
            <a:spLocks noChangeArrowheads="1"/>
          </p:cNvSpPr>
          <p:nvPr/>
        </p:nvSpPr>
        <p:spPr bwMode="auto">
          <a:xfrm>
            <a:off x="80772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200" b="1">
                <a:latin typeface="Tahoma" pitchFamily="34" charset="0"/>
              </a:rPr>
              <a:t>Deliver card &amp; book</a:t>
            </a:r>
          </a:p>
        </p:txBody>
      </p:sp>
      <p:sp>
        <p:nvSpPr>
          <p:cNvPr id="153607" name="Line 7"/>
          <p:cNvSpPr>
            <a:spLocks noChangeShapeType="1"/>
          </p:cNvSpPr>
          <p:nvPr/>
        </p:nvSpPr>
        <p:spPr bwMode="auto">
          <a:xfrm flipV="1">
            <a:off x="76200" y="2057400"/>
            <a:ext cx="0" cy="3048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08" name="Line 8"/>
          <p:cNvSpPr>
            <a:spLocks noChangeShapeType="1"/>
          </p:cNvSpPr>
          <p:nvPr/>
        </p:nvSpPr>
        <p:spPr bwMode="auto">
          <a:xfrm flipV="1">
            <a:off x="9067800" y="3581400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09" name="Line 9"/>
          <p:cNvSpPr>
            <a:spLocks noChangeShapeType="1"/>
          </p:cNvSpPr>
          <p:nvPr/>
        </p:nvSpPr>
        <p:spPr bwMode="auto">
          <a:xfrm flipV="1">
            <a:off x="3048000" y="2133600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10" name="Line 10"/>
          <p:cNvSpPr>
            <a:spLocks noChangeShapeType="1"/>
          </p:cNvSpPr>
          <p:nvPr/>
        </p:nvSpPr>
        <p:spPr bwMode="auto">
          <a:xfrm flipV="1">
            <a:off x="7086600" y="3048000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11" name="Line 11"/>
          <p:cNvSpPr>
            <a:spLocks noChangeShapeType="1"/>
          </p:cNvSpPr>
          <p:nvPr/>
        </p:nvSpPr>
        <p:spPr bwMode="auto">
          <a:xfrm>
            <a:off x="76200" y="4991100"/>
            <a:ext cx="899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12" name="Rectangle 12"/>
          <p:cNvSpPr>
            <a:spLocks noChangeArrowheads="1"/>
          </p:cNvSpPr>
          <p:nvPr/>
        </p:nvSpPr>
        <p:spPr bwMode="auto">
          <a:xfrm>
            <a:off x="44577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 dirty="0">
                <a:latin typeface="Tahoma" pitchFamily="34" charset="0"/>
              </a:rPr>
              <a:t>2</a:t>
            </a:r>
            <a:r>
              <a:rPr lang="en-GB" sz="1400" b="1" dirty="0" smtClean="0">
                <a:latin typeface="Tahoma" pitchFamily="34" charset="0"/>
              </a:rPr>
              <a:t> </a:t>
            </a:r>
            <a:r>
              <a:rPr lang="en-GB" sz="1400" b="1" dirty="0">
                <a:latin typeface="Tahoma" pitchFamily="34" charset="0"/>
              </a:rPr>
              <a:t>days</a:t>
            </a:r>
          </a:p>
        </p:txBody>
      </p:sp>
      <p:sp>
        <p:nvSpPr>
          <p:cNvPr id="153613" name="Rectangle 13"/>
          <p:cNvSpPr>
            <a:spLocks noChangeArrowheads="1"/>
          </p:cNvSpPr>
          <p:nvPr/>
        </p:nvSpPr>
        <p:spPr bwMode="auto">
          <a:xfrm>
            <a:off x="69723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 dirty="0">
                <a:latin typeface="Tahoma" pitchFamily="34" charset="0"/>
              </a:rPr>
              <a:t>2</a:t>
            </a:r>
            <a:r>
              <a:rPr lang="en-GB" sz="1400" b="1" dirty="0" smtClean="0">
                <a:latin typeface="Tahoma" pitchFamily="34" charset="0"/>
              </a:rPr>
              <a:t> </a:t>
            </a:r>
            <a:r>
              <a:rPr lang="en-GB" sz="1400" b="1" dirty="0">
                <a:latin typeface="Tahoma" pitchFamily="34" charset="0"/>
              </a:rPr>
              <a:t>days</a:t>
            </a: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80010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>
                <a:latin typeface="Tahoma" pitchFamily="34" charset="0"/>
              </a:rPr>
              <a:t>4 days</a:t>
            </a:r>
          </a:p>
        </p:txBody>
      </p:sp>
      <p:sp>
        <p:nvSpPr>
          <p:cNvPr id="153615" name="Rectangle 15"/>
          <p:cNvSpPr>
            <a:spLocks noChangeArrowheads="1"/>
          </p:cNvSpPr>
          <p:nvPr/>
        </p:nvSpPr>
        <p:spPr bwMode="auto">
          <a:xfrm>
            <a:off x="3860800" y="4800600"/>
            <a:ext cx="1828800" cy="3048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b="1" dirty="0">
                <a:latin typeface="Tahoma" pitchFamily="34" charset="0"/>
              </a:rPr>
              <a:t>~ </a:t>
            </a:r>
            <a:r>
              <a:rPr lang="en-GB" b="1" dirty="0" smtClean="0">
                <a:latin typeface="Tahoma" pitchFamily="34" charset="0"/>
              </a:rPr>
              <a:t>8 </a:t>
            </a:r>
            <a:r>
              <a:rPr lang="en-GB" b="1" dirty="0">
                <a:latin typeface="Tahoma" pitchFamily="34" charset="0"/>
              </a:rPr>
              <a:t>days</a:t>
            </a:r>
          </a:p>
        </p:txBody>
      </p:sp>
      <p:sp>
        <p:nvSpPr>
          <p:cNvPr id="153616" name="Rectangle 16"/>
          <p:cNvSpPr>
            <a:spLocks noChangeArrowheads="1"/>
          </p:cNvSpPr>
          <p:nvPr/>
        </p:nvSpPr>
        <p:spPr bwMode="auto">
          <a:xfrm>
            <a:off x="9144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GB" sz="1400" b="1">
                <a:latin typeface="Tahoma" pitchFamily="34" charset="0"/>
              </a:rPr>
              <a:t>20 min</a:t>
            </a:r>
          </a:p>
        </p:txBody>
      </p:sp>
      <p:sp>
        <p:nvSpPr>
          <p:cNvPr id="153617" name="Rectangle 17"/>
          <p:cNvSpPr>
            <a:spLocks noChangeArrowheads="1"/>
          </p:cNvSpPr>
          <p:nvPr/>
        </p:nvSpPr>
        <p:spPr bwMode="auto">
          <a:xfrm>
            <a:off x="76200" y="4038600"/>
            <a:ext cx="18288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1400" b="1">
                <a:latin typeface="Tahoma" pitchFamily="34" charset="0"/>
              </a:rPr>
              <a:t>Start: </a:t>
            </a:r>
          </a:p>
          <a:p>
            <a:pPr eaLnBrk="0" hangingPunct="0"/>
            <a:r>
              <a:rPr lang="en-GB" sz="1400" b="1">
                <a:latin typeface="Tahoma" pitchFamily="34" charset="0"/>
              </a:rPr>
              <a:t>Customer enters bank branch with documents</a:t>
            </a:r>
          </a:p>
        </p:txBody>
      </p:sp>
      <p:sp>
        <p:nvSpPr>
          <p:cNvPr id="153618" name="Rectangle 18"/>
          <p:cNvSpPr>
            <a:spLocks noChangeArrowheads="1"/>
          </p:cNvSpPr>
          <p:nvPr/>
        </p:nvSpPr>
        <p:spPr bwMode="auto">
          <a:xfrm>
            <a:off x="7239000" y="4038600"/>
            <a:ext cx="18288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/>
            <a:r>
              <a:rPr lang="en-GB" sz="1400" b="1">
                <a:latin typeface="Tahoma" pitchFamily="34" charset="0"/>
              </a:rPr>
              <a:t>End:</a:t>
            </a:r>
          </a:p>
          <a:p>
            <a:pPr algn="r" eaLnBrk="0" hangingPunct="0"/>
            <a:r>
              <a:rPr lang="en-GB" sz="1400" b="1">
                <a:latin typeface="Tahoma" pitchFamily="34" charset="0"/>
              </a:rPr>
              <a:t>Customer receives cheque book &amp; ATM card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8" y="608013"/>
            <a:ext cx="8805862" cy="369332"/>
          </a:xfrm>
        </p:spPr>
        <p:txBody>
          <a:bodyPr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Identify alternate ways of achieving each function</a:t>
            </a:r>
            <a:endParaRPr lang="en-GB" b="1" dirty="0" smtClean="0">
              <a:solidFill>
                <a:srgbClr val="000000"/>
              </a:solidFill>
            </a:endParaRPr>
          </a:p>
        </p:txBody>
      </p:sp>
      <p:sp>
        <p:nvSpPr>
          <p:cNvPr id="345091" name="Rectangle 3"/>
          <p:cNvSpPr>
            <a:spLocks noChangeArrowheads="1"/>
          </p:cNvSpPr>
          <p:nvPr/>
        </p:nvSpPr>
        <p:spPr bwMode="auto">
          <a:xfrm>
            <a:off x="7089775" y="2559050"/>
            <a:ext cx="987425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Make card &amp; book</a:t>
            </a:r>
          </a:p>
        </p:txBody>
      </p:sp>
      <p:sp>
        <p:nvSpPr>
          <p:cNvPr id="345092" name="Rectangle 4"/>
          <p:cNvSpPr>
            <a:spLocks noChangeArrowheads="1"/>
          </p:cNvSpPr>
          <p:nvPr/>
        </p:nvSpPr>
        <p:spPr bwMode="auto">
          <a:xfrm>
            <a:off x="84138" y="1543050"/>
            <a:ext cx="2963862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Transport paper</a:t>
            </a:r>
          </a:p>
        </p:txBody>
      </p:sp>
      <p:sp>
        <p:nvSpPr>
          <p:cNvPr id="345093" name="Rectangle 5"/>
          <p:cNvSpPr>
            <a:spLocks noChangeArrowheads="1"/>
          </p:cNvSpPr>
          <p:nvPr/>
        </p:nvSpPr>
        <p:spPr bwMode="auto">
          <a:xfrm>
            <a:off x="3048000" y="2051050"/>
            <a:ext cx="4038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Record data</a:t>
            </a:r>
          </a:p>
        </p:txBody>
      </p:sp>
      <p:sp>
        <p:nvSpPr>
          <p:cNvPr id="345094" name="Rectangle 6"/>
          <p:cNvSpPr>
            <a:spLocks noChangeArrowheads="1"/>
          </p:cNvSpPr>
          <p:nvPr/>
        </p:nvSpPr>
        <p:spPr bwMode="auto">
          <a:xfrm>
            <a:off x="8077200" y="3067050"/>
            <a:ext cx="990600" cy="51435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200" b="1">
                <a:latin typeface="+mj-lt"/>
                <a:cs typeface="Arial" charset="0"/>
              </a:rPr>
              <a:t>Deliver card &amp; book</a:t>
            </a:r>
          </a:p>
        </p:txBody>
      </p:sp>
      <p:sp>
        <p:nvSpPr>
          <p:cNvPr id="345095" name="Line 7"/>
          <p:cNvSpPr>
            <a:spLocks noChangeShapeType="1"/>
          </p:cNvSpPr>
          <p:nvPr/>
        </p:nvSpPr>
        <p:spPr bwMode="auto">
          <a:xfrm flipV="1">
            <a:off x="76200" y="2057400"/>
            <a:ext cx="0" cy="3048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45096" name="Line 8"/>
          <p:cNvSpPr>
            <a:spLocks noChangeShapeType="1"/>
          </p:cNvSpPr>
          <p:nvPr/>
        </p:nvSpPr>
        <p:spPr bwMode="auto">
          <a:xfrm flipV="1">
            <a:off x="9067800" y="3581400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45097" name="Line 9"/>
          <p:cNvSpPr>
            <a:spLocks noChangeShapeType="1"/>
          </p:cNvSpPr>
          <p:nvPr/>
        </p:nvSpPr>
        <p:spPr bwMode="auto">
          <a:xfrm flipV="1">
            <a:off x="3048000" y="2133600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Arial" charset="0"/>
            </a:endParaRPr>
          </a:p>
        </p:txBody>
      </p:sp>
      <p:sp>
        <p:nvSpPr>
          <p:cNvPr id="345099" name="Rectangle 11"/>
          <p:cNvSpPr>
            <a:spLocks noChangeArrowheads="1"/>
          </p:cNvSpPr>
          <p:nvPr/>
        </p:nvSpPr>
        <p:spPr bwMode="auto">
          <a:xfrm>
            <a:off x="4457700" y="257175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5100" name="Rectangle 12"/>
          <p:cNvSpPr>
            <a:spLocks noChangeArrowheads="1"/>
          </p:cNvSpPr>
          <p:nvPr/>
        </p:nvSpPr>
        <p:spPr bwMode="auto">
          <a:xfrm>
            <a:off x="6972300" y="30988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>
                <a:latin typeface="+mj-lt"/>
              </a:rPr>
              <a:t>2</a:t>
            </a:r>
            <a:r>
              <a:rPr lang="en-GB" sz="1400" b="1" dirty="0" smtClean="0">
                <a:latin typeface="+mj-lt"/>
                <a:cs typeface="Arial" charset="0"/>
              </a:rPr>
              <a:t>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5101" name="Rectangle 13"/>
          <p:cNvSpPr>
            <a:spLocks noChangeArrowheads="1"/>
          </p:cNvSpPr>
          <p:nvPr/>
        </p:nvSpPr>
        <p:spPr bwMode="auto">
          <a:xfrm>
            <a:off x="8001000" y="3581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 dirty="0" smtClean="0">
                <a:latin typeface="+mj-lt"/>
                <a:cs typeface="Arial" charset="0"/>
              </a:rPr>
              <a:t>4 </a:t>
            </a:r>
            <a:r>
              <a:rPr lang="en-GB" sz="1400" b="1" dirty="0">
                <a:latin typeface="+mj-lt"/>
                <a:cs typeface="Arial" charset="0"/>
              </a:rPr>
              <a:t>days</a:t>
            </a:r>
          </a:p>
        </p:txBody>
      </p:sp>
      <p:sp>
        <p:nvSpPr>
          <p:cNvPr id="345102" name="Rectangle 14"/>
          <p:cNvSpPr>
            <a:spLocks noChangeArrowheads="1"/>
          </p:cNvSpPr>
          <p:nvPr/>
        </p:nvSpPr>
        <p:spPr bwMode="auto">
          <a:xfrm>
            <a:off x="914400" y="2057400"/>
            <a:ext cx="1143000" cy="209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GB" sz="1400" b="1">
                <a:latin typeface="+mj-lt"/>
                <a:cs typeface="Arial" charset="0"/>
              </a:rPr>
              <a:t>20 min</a:t>
            </a:r>
          </a:p>
        </p:txBody>
      </p:sp>
      <p:sp>
        <p:nvSpPr>
          <p:cNvPr id="345103" name="Rectangle 15"/>
          <p:cNvSpPr>
            <a:spLocks noChangeArrowheads="1"/>
          </p:cNvSpPr>
          <p:nvPr/>
        </p:nvSpPr>
        <p:spPr bwMode="auto">
          <a:xfrm>
            <a:off x="76200" y="2638425"/>
            <a:ext cx="2514600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Pick up from home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Courier agency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Post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Drop box &amp; pick up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…</a:t>
            </a:r>
          </a:p>
          <a:p>
            <a:pPr marL="63500" indent="-63500" eaLnBrk="0" hangingPunct="0">
              <a:buFontTx/>
              <a:buChar char="•"/>
              <a:defRPr/>
            </a:pPr>
            <a:endParaRPr lang="en-GB" sz="1400" dirty="0">
              <a:latin typeface="+mj-lt"/>
              <a:cs typeface="Arial" charset="0"/>
            </a:endParaRPr>
          </a:p>
        </p:txBody>
      </p:sp>
      <p:sp>
        <p:nvSpPr>
          <p:cNvPr id="345104" name="Rectangle 16"/>
          <p:cNvSpPr>
            <a:spLocks noChangeArrowheads="1"/>
          </p:cNvSpPr>
          <p:nvPr/>
        </p:nvSpPr>
        <p:spPr bwMode="auto">
          <a:xfrm>
            <a:off x="3048000" y="2790825"/>
            <a:ext cx="2514600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Scan documents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Photograph documents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Data </a:t>
            </a:r>
            <a:r>
              <a:rPr lang="en-GB" sz="1400" dirty="0" smtClean="0">
                <a:latin typeface="+mj-lt"/>
                <a:cs typeface="Arial" charset="0"/>
              </a:rPr>
              <a:t>entry at branch</a:t>
            </a:r>
            <a:endParaRPr lang="en-GB" sz="1400" dirty="0">
              <a:latin typeface="+mj-lt"/>
              <a:cs typeface="Arial" charset="0"/>
            </a:endParaRP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Audio tape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…</a:t>
            </a:r>
          </a:p>
        </p:txBody>
      </p:sp>
      <p:sp>
        <p:nvSpPr>
          <p:cNvPr id="345105" name="Rectangle 17"/>
          <p:cNvSpPr>
            <a:spLocks noChangeArrowheads="1"/>
          </p:cNvSpPr>
          <p:nvPr/>
        </p:nvSpPr>
        <p:spPr bwMode="auto">
          <a:xfrm>
            <a:off x="7315200" y="4252913"/>
            <a:ext cx="1752600" cy="1552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3500" indent="-63500" eaLnBrk="0" hangingPunct="0">
              <a:buFontTx/>
              <a:buChar char="•"/>
              <a:defRPr/>
            </a:pPr>
            <a:r>
              <a:rPr lang="en-GB" sz="1400" dirty="0" smtClean="0">
                <a:latin typeface="+mj-lt"/>
                <a:cs typeface="Arial" charset="0"/>
              </a:rPr>
              <a:t>Pre-printing</a:t>
            </a:r>
            <a:endParaRPr lang="en-GB" sz="1400" dirty="0">
              <a:latin typeface="+mj-lt"/>
              <a:cs typeface="Arial" charset="0"/>
            </a:endParaRP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Courier agency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>
                <a:latin typeface="+mj-lt"/>
                <a:cs typeface="Arial" charset="0"/>
              </a:rPr>
              <a:t> Post</a:t>
            </a:r>
          </a:p>
          <a:p>
            <a:pPr marL="63500" indent="-63500" eaLnBrk="0" hangingPunct="0">
              <a:buFontTx/>
              <a:buChar char="•"/>
              <a:defRPr/>
            </a:pPr>
            <a:r>
              <a:rPr lang="en-GB" sz="1400" dirty="0" smtClean="0">
                <a:latin typeface="+mj-lt"/>
                <a:cs typeface="Arial" charset="0"/>
              </a:rPr>
              <a:t> </a:t>
            </a:r>
            <a:r>
              <a:rPr lang="en-GB" sz="1400" dirty="0">
                <a:latin typeface="+mj-lt"/>
                <a:cs typeface="Arial" charset="0"/>
              </a:rPr>
              <a:t>…</a:t>
            </a:r>
          </a:p>
          <a:p>
            <a:pPr marL="63500" indent="-63500" eaLnBrk="0" hangingPunct="0">
              <a:buFontTx/>
              <a:buChar char="•"/>
              <a:defRPr/>
            </a:pPr>
            <a:endParaRPr lang="en-GB" sz="1400" dirty="0">
              <a:latin typeface="+mj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9737</TotalTime>
  <Words>1867</Words>
  <Application>Microsoft Macintosh PowerPoint</Application>
  <PresentationFormat>On-screen Show (4:3)</PresentationFormat>
  <Paragraphs>325</Paragraphs>
  <Slides>29</Slides>
  <Notes>28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tb4_onscreen_v2.1</vt:lpstr>
      <vt:lpstr>1_PwC</vt:lpstr>
      <vt:lpstr>Clip</vt:lpstr>
      <vt:lpstr>Slide 1</vt:lpstr>
      <vt:lpstr>Agenda</vt:lpstr>
      <vt:lpstr>Redesigning existing processes</vt:lpstr>
      <vt:lpstr>Some principles of process re-design</vt:lpstr>
      <vt:lpstr>Simple Process Redesign Example: Bank Account Opening</vt:lpstr>
      <vt:lpstr>Discuss opportunities to have the wastes eliminated</vt:lpstr>
      <vt:lpstr>Identify broad functional definitions for groups of activities  </vt:lpstr>
      <vt:lpstr>The old process took ~ 8 days</vt:lpstr>
      <vt:lpstr>Identify alternate ways of achieving each function</vt:lpstr>
      <vt:lpstr>Look for options for waste elimination / parallel processing   </vt:lpstr>
      <vt:lpstr>Redesign the process (1/4)</vt:lpstr>
      <vt:lpstr>Redesign the process (2/4)</vt:lpstr>
      <vt:lpstr>Redesign the process (3/4)</vt:lpstr>
      <vt:lpstr>Redesign the process (4/4)</vt:lpstr>
      <vt:lpstr>Re-designed process</vt:lpstr>
      <vt:lpstr>The new process takes just a few minutes for the consumer</vt:lpstr>
      <vt:lpstr>Completing a process in a continuous flow helps reduce turnaround time significantly</vt:lpstr>
      <vt:lpstr>Process Redesign Example – Integrated Land Information System in AP</vt:lpstr>
      <vt:lpstr>A case of non-continuous flow…</vt:lpstr>
      <vt:lpstr>Existing System – Land Transactions</vt:lpstr>
      <vt:lpstr>Issues with the current process</vt:lpstr>
      <vt:lpstr>Process Re-design objectives</vt:lpstr>
      <vt:lpstr>Creating a single source of truth for land records…</vt:lpstr>
      <vt:lpstr>ILIS – Re-engineered Scenario</vt:lpstr>
      <vt:lpstr>Re-designed process for ILIS</vt:lpstr>
      <vt:lpstr>Legal considerations for process re-engineering</vt:lpstr>
      <vt:lpstr>Hierarchy of Domain Legislation </vt:lpstr>
      <vt:lpstr>Incorporating legal changes</vt:lpstr>
      <vt:lpstr>Thank YOU    srinivasak62@yahoo.com 08600194589-Pune 08790724887- Hyderabad     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A K SRINIVAS</cp:lastModifiedBy>
  <cp:revision>817</cp:revision>
  <dcterms:created xsi:type="dcterms:W3CDTF">2014-03-11T03:08:27Z</dcterms:created>
  <dcterms:modified xsi:type="dcterms:W3CDTF">2014-03-11T03:09:26Z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